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96" r:id="rId3"/>
    <p:sldId id="336" r:id="rId4"/>
    <p:sldId id="333" r:id="rId5"/>
    <p:sldId id="334" r:id="rId6"/>
    <p:sldId id="335" r:id="rId7"/>
    <p:sldId id="332" r:id="rId8"/>
    <p:sldId id="330" r:id="rId9"/>
    <p:sldId id="323" r:id="rId10"/>
    <p:sldId id="324" r:id="rId11"/>
    <p:sldId id="327" r:id="rId12"/>
    <p:sldId id="326" r:id="rId13"/>
    <p:sldId id="325" r:id="rId14"/>
    <p:sldId id="329"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54" autoAdjust="0"/>
    <p:restoredTop sz="94714" autoAdjust="0"/>
  </p:normalViewPr>
  <p:slideViewPr>
    <p:cSldViewPr>
      <p:cViewPr>
        <p:scale>
          <a:sx n="78" d="100"/>
          <a:sy n="78" d="100"/>
        </p:scale>
        <p:origin x="-1524" y="216"/>
      </p:cViewPr>
      <p:guideLst>
        <p:guide orient="horz" pos="2160"/>
        <p:guide pos="2880"/>
      </p:guideLst>
    </p:cSldViewPr>
  </p:slideViewPr>
  <p:outlineViewPr>
    <p:cViewPr>
      <p:scale>
        <a:sx n="33" d="100"/>
        <a:sy n="33" d="100"/>
      </p:scale>
      <p:origin x="0" y="197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025F392-8C2D-4A6B-A43B-441C8F7A277C}" type="datetimeFigureOut">
              <a:rPr lang="en-GB" smtClean="0"/>
              <a:pPr/>
              <a:t>24/10/2016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798C072-70FD-4EBE-82AD-C006B4516734}" type="slidenum">
              <a:rPr lang="en-GB" smtClean="0"/>
              <a:pPr/>
              <a:t>‹#›</a:t>
            </a:fld>
            <a:endParaRPr lang="en-GB"/>
          </a:p>
        </p:txBody>
      </p:sp>
    </p:spTree>
    <p:extLst>
      <p:ext uri="{BB962C8B-B14F-4D97-AF65-F5344CB8AC3E}">
        <p14:creationId xmlns:p14="http://schemas.microsoft.com/office/powerpoint/2010/main" val="4016677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Which</a:t>
            </a:r>
            <a:r>
              <a:rPr lang="en-GB" baseline="0" dirty="0" smtClean="0"/>
              <a:t> means that public support is vital to establish and develop informal links and to “buy time”, providing it does not add to bureaucracy</a:t>
            </a:r>
            <a:endParaRPr lang="en-GB" dirty="0"/>
          </a:p>
        </p:txBody>
      </p:sp>
      <p:sp>
        <p:nvSpPr>
          <p:cNvPr id="4" name="Slide Number Placeholder 3"/>
          <p:cNvSpPr>
            <a:spLocks noGrp="1"/>
          </p:cNvSpPr>
          <p:nvPr>
            <p:ph type="sldNum" sz="quarter" idx="10"/>
          </p:nvPr>
        </p:nvSpPr>
        <p:spPr/>
        <p:txBody>
          <a:bodyPr/>
          <a:lstStyle/>
          <a:p>
            <a:fld id="{E3A13CBE-D0DF-4D79-A718-FEF431271B37}"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762902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277EBA-CF6A-4303-A184-73C4FE139554}" type="datetimeFigureOut">
              <a:rPr lang="en-GB" smtClean="0"/>
              <a:pPr/>
              <a:t>24/10/2016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2522C-AEC3-4E23-A879-4CE28D21448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277EBA-CF6A-4303-A184-73C4FE139554}" type="datetimeFigureOut">
              <a:rPr lang="en-GB" smtClean="0"/>
              <a:pPr/>
              <a:t>24/10/2016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2522C-AEC3-4E23-A879-4CE28D21448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277EBA-CF6A-4303-A184-73C4FE139554}" type="datetimeFigureOut">
              <a:rPr lang="en-GB" smtClean="0"/>
              <a:pPr/>
              <a:t>24/10/2016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2522C-AEC3-4E23-A879-4CE28D214487}"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6190" y="5025712"/>
            <a:ext cx="8706048" cy="523220"/>
          </a:xfrm>
        </p:spPr>
        <p:txBody>
          <a:bodyPr/>
          <a:lstStyle/>
          <a:p>
            <a:r>
              <a:rPr lang="en-US" smtClean="0"/>
              <a:t>Click to edit Master title style</a:t>
            </a:r>
            <a:endParaRPr lang="en-GB"/>
          </a:p>
        </p:txBody>
      </p:sp>
      <p:sp>
        <p:nvSpPr>
          <p:cNvPr id="4" name="Picture Placeholder 2"/>
          <p:cNvSpPr>
            <a:spLocks noGrp="1"/>
          </p:cNvSpPr>
          <p:nvPr>
            <p:ph type="pic" idx="1"/>
          </p:nvPr>
        </p:nvSpPr>
        <p:spPr>
          <a:xfrm>
            <a:off x="225286" y="1709530"/>
            <a:ext cx="8706679" cy="3856383"/>
          </a:xfrm>
        </p:spPr>
        <p:txBody>
          <a:bodyPr/>
          <a:lstStyle>
            <a:lvl1pPr marL="0" indent="0">
              <a:buNone/>
              <a:defRPr sz="1600">
                <a:solidFill>
                  <a:schemeClr val="bg1">
                    <a:lumMod val="40000"/>
                    <a:lumOff val="6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Tree>
    <p:extLst>
      <p:ext uri="{BB962C8B-B14F-4D97-AF65-F5344CB8AC3E}">
        <p14:creationId xmlns:p14="http://schemas.microsoft.com/office/powerpoint/2010/main" val="11929671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792" y="2367930"/>
            <a:ext cx="8640417" cy="1151084"/>
          </a:xfrm>
        </p:spPr>
        <p:txBody>
          <a:bodyPr/>
          <a:lstStyle>
            <a:lvl1pPr>
              <a:buClr>
                <a:schemeClr val="bg1"/>
              </a:buClr>
              <a:buSzPct val="100000"/>
              <a:defRPr>
                <a:solidFill>
                  <a:schemeClr val="bg1"/>
                </a:solidFill>
              </a:defRPr>
            </a:lvl1pPr>
            <a:lvl2pPr>
              <a:defRPr>
                <a:solidFill>
                  <a:schemeClr val="bg1"/>
                </a:solidFill>
              </a:defRPr>
            </a:lvl2pPr>
            <a:lvl3pPr>
              <a:buClr>
                <a:schemeClr val="bg1"/>
              </a:buClr>
              <a:defRPr>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Rectangle 2"/>
          <p:cNvSpPr>
            <a:spLocks noGrp="1" noChangeArrowheads="1"/>
          </p:cNvSpPr>
          <p:nvPr>
            <p:ph type="title"/>
          </p:nvPr>
        </p:nvSpPr>
        <p:spPr bwMode="auto">
          <a:xfrm>
            <a:off x="238539" y="1721539"/>
            <a:ext cx="8653670" cy="523220"/>
          </a:xfrm>
          <a:prstGeom prst="rect">
            <a:avLst/>
          </a:prstGeom>
          <a:solidFill>
            <a:srgbClr val="FFFFFF">
              <a:alpha val="41961"/>
            </a:srgbClr>
          </a:solidFill>
          <a:ln>
            <a:noFill/>
          </a:ln>
          <a:effectLs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GB" dirty="0" smtClean="0"/>
          </a:p>
        </p:txBody>
      </p:sp>
    </p:spTree>
    <p:extLst>
      <p:ext uri="{BB962C8B-B14F-4D97-AF65-F5344CB8AC3E}">
        <p14:creationId xmlns:p14="http://schemas.microsoft.com/office/powerpoint/2010/main" val="24890299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Content Placeholder 3"/>
          <p:cNvSpPr>
            <a:spLocks noGrp="1"/>
          </p:cNvSpPr>
          <p:nvPr>
            <p:ph sz="half" idx="2"/>
          </p:nvPr>
        </p:nvSpPr>
        <p:spPr>
          <a:xfrm>
            <a:off x="251791" y="2333899"/>
            <a:ext cx="4245597" cy="32055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5"/>
          <p:cNvSpPr>
            <a:spLocks noGrp="1"/>
          </p:cNvSpPr>
          <p:nvPr>
            <p:ph sz="quarter" idx="4"/>
          </p:nvPr>
        </p:nvSpPr>
        <p:spPr>
          <a:xfrm>
            <a:off x="4645025" y="2333899"/>
            <a:ext cx="4260436" cy="32055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429263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157" y="1109514"/>
            <a:ext cx="8753060" cy="523220"/>
          </a:xfrm>
        </p:spPr>
        <p:txBody>
          <a:bodyPr/>
          <a:lstStyle>
            <a:lvl1pPr algn="l">
              <a:defRPr/>
            </a:lvl1pPr>
          </a:lstStyle>
          <a:p>
            <a:r>
              <a:rPr lang="en-US" smtClean="0"/>
              <a:t>Click to edit Master title style</a:t>
            </a:r>
            <a:endParaRPr lang="en-GB" dirty="0"/>
          </a:p>
        </p:txBody>
      </p:sp>
      <p:sp>
        <p:nvSpPr>
          <p:cNvPr id="3" name="Text Placeholder 2"/>
          <p:cNvSpPr>
            <a:spLocks noGrp="1"/>
          </p:cNvSpPr>
          <p:nvPr>
            <p:ph type="body" idx="1"/>
          </p:nvPr>
        </p:nvSpPr>
        <p:spPr>
          <a:xfrm>
            <a:off x="238539" y="1720641"/>
            <a:ext cx="4258849" cy="51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1791" y="2333899"/>
            <a:ext cx="4245597" cy="32055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720641"/>
            <a:ext cx="4247184" cy="51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33899"/>
            <a:ext cx="4260436" cy="32055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9104579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8588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8296" y="5168346"/>
            <a:ext cx="8587409" cy="371268"/>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278296" y="1762539"/>
            <a:ext cx="8587409" cy="33793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Tree>
    <p:extLst>
      <p:ext uri="{BB962C8B-B14F-4D97-AF65-F5344CB8AC3E}">
        <p14:creationId xmlns:p14="http://schemas.microsoft.com/office/powerpoint/2010/main" val="3760005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277EBA-CF6A-4303-A184-73C4FE139554}" type="datetimeFigureOut">
              <a:rPr lang="en-GB" smtClean="0"/>
              <a:pPr/>
              <a:t>24/10/2016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2522C-AEC3-4E23-A879-4CE28D21448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277EBA-CF6A-4303-A184-73C4FE139554}" type="datetimeFigureOut">
              <a:rPr lang="en-GB" smtClean="0"/>
              <a:pPr/>
              <a:t>24/10/2016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2522C-AEC3-4E23-A879-4CE28D21448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277EBA-CF6A-4303-A184-73C4FE139554}" type="datetimeFigureOut">
              <a:rPr lang="en-GB" smtClean="0"/>
              <a:pPr/>
              <a:t>24/10/2016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2522C-AEC3-4E23-A879-4CE28D21448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277EBA-CF6A-4303-A184-73C4FE139554}" type="datetimeFigureOut">
              <a:rPr lang="en-GB" smtClean="0"/>
              <a:pPr/>
              <a:t>24/10/2016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F2522C-AEC3-4E23-A879-4CE28D21448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277EBA-CF6A-4303-A184-73C4FE139554}" type="datetimeFigureOut">
              <a:rPr lang="en-GB" smtClean="0"/>
              <a:pPr/>
              <a:t>24/10/2016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F2522C-AEC3-4E23-A879-4CE28D21448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77EBA-CF6A-4303-A184-73C4FE139554}" type="datetimeFigureOut">
              <a:rPr lang="en-GB" smtClean="0"/>
              <a:pPr/>
              <a:t>24/10/2016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F2522C-AEC3-4E23-A879-4CE28D21448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77EBA-CF6A-4303-A184-73C4FE139554}" type="datetimeFigureOut">
              <a:rPr lang="en-GB" smtClean="0"/>
              <a:pPr/>
              <a:t>24/10/2016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2522C-AEC3-4E23-A879-4CE28D21448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77EBA-CF6A-4303-A184-73C4FE139554}" type="datetimeFigureOut">
              <a:rPr lang="en-GB" smtClean="0"/>
              <a:pPr/>
              <a:t>24/10/2016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2522C-AEC3-4E23-A879-4CE28D21448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77EBA-CF6A-4303-A184-73C4FE139554}" type="datetimeFigureOut">
              <a:rPr lang="en-GB" smtClean="0"/>
              <a:pPr/>
              <a:t>24/10/2016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2522C-AEC3-4E23-A879-4CE28D21448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alpha val="53000"/>
                <a:lumMod val="72000"/>
                <a:lumOff val="28000"/>
              </a:schemeClr>
            </a:gs>
            <a:gs pos="15000">
              <a:schemeClr val="tx1"/>
            </a:gs>
          </a:gsLst>
          <a:lin ang="5400000" scaled="1"/>
          <a:tileRect/>
        </a:gra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204003" y="1683071"/>
            <a:ext cx="8735995" cy="3909346"/>
          </a:xfrm>
          <a:prstGeom prst="rect">
            <a:avLst/>
          </a:prstGeom>
          <a:gradFill flip="none" rotWithShape="1">
            <a:gsLst>
              <a:gs pos="0">
                <a:schemeClr val="bg1">
                  <a:alpha val="27000"/>
                </a:schemeClr>
              </a:gs>
              <a:gs pos="100000">
                <a:schemeClr val="tx1"/>
              </a:gs>
            </a:gsLst>
            <a:lin ang="15000000" scaled="0"/>
            <a:tileRect/>
          </a:gradFill>
          <a:ln w="9525">
            <a:solidFill>
              <a:schemeClr val="accent2"/>
            </a:solidFill>
            <a:miter lim="800000"/>
            <a:headEnd/>
            <a:tailEnd/>
          </a:ln>
          <a:effectLst/>
          <a:extLst/>
        </p:spPr>
        <p:txBody>
          <a:bodyPr wrap="none" anchor="ctr"/>
          <a:lstStyle/>
          <a:p>
            <a:pPr eaLnBrk="0" fontAlgn="base" hangingPunct="0">
              <a:spcBef>
                <a:spcPct val="0"/>
              </a:spcBef>
              <a:spcAft>
                <a:spcPct val="0"/>
              </a:spcAft>
            </a:pPr>
            <a:endParaRPr lang="en-GB" sz="2000">
              <a:solidFill>
                <a:srgbClr val="FFFFFF"/>
              </a:solidFill>
              <a:latin typeface="Times New Roman" pitchFamily="18" charset="0"/>
            </a:endParaRPr>
          </a:p>
        </p:txBody>
      </p:sp>
      <p:sp>
        <p:nvSpPr>
          <p:cNvPr id="1026" name="Rectangle 2"/>
          <p:cNvSpPr>
            <a:spLocks noGrp="1" noChangeArrowheads="1"/>
          </p:cNvSpPr>
          <p:nvPr>
            <p:ph type="title"/>
          </p:nvPr>
        </p:nvSpPr>
        <p:spPr bwMode="auto">
          <a:xfrm>
            <a:off x="254401" y="1721539"/>
            <a:ext cx="8635198" cy="523220"/>
          </a:xfrm>
          <a:prstGeom prst="rect">
            <a:avLst/>
          </a:prstGeom>
          <a:solidFill>
            <a:srgbClr val="FFFFFF">
              <a:alpha val="40000"/>
            </a:srgbClr>
          </a:solidFill>
          <a:ln>
            <a:noFill/>
          </a:ln>
          <a:effectLs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249839" y="2367930"/>
            <a:ext cx="8644322" cy="115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038"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856" y="5718654"/>
            <a:ext cx="2584969" cy="9074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25952"/>
            <a:ext cx="9144000" cy="1696323"/>
          </a:xfrm>
          <a:prstGeom prst="rect">
            <a:avLst/>
          </a:prstGeom>
        </p:spPr>
      </p:pic>
    </p:spTree>
    <p:extLst>
      <p:ext uri="{BB962C8B-B14F-4D97-AF65-F5344CB8AC3E}">
        <p14:creationId xmlns:p14="http://schemas.microsoft.com/office/powerpoint/2010/main" val="422211278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l" rtl="0" eaLnBrk="1" fontAlgn="base" hangingPunct="1">
        <a:spcBef>
          <a:spcPct val="0"/>
        </a:spcBef>
        <a:spcAft>
          <a:spcPct val="0"/>
        </a:spcAft>
        <a:defRPr sz="2800" b="1">
          <a:solidFill>
            <a:schemeClr val="bg1">
              <a:lumMod val="75000"/>
            </a:schemeClr>
          </a:solidFill>
          <a:latin typeface="+mj-lt"/>
          <a:ea typeface="+mj-ea"/>
          <a:cs typeface="+mj-cs"/>
        </a:defRPr>
      </a:lvl1pPr>
      <a:lvl2pPr algn="l" rtl="0" eaLnBrk="1" fontAlgn="base" hangingPunct="1">
        <a:spcBef>
          <a:spcPct val="0"/>
        </a:spcBef>
        <a:spcAft>
          <a:spcPct val="0"/>
        </a:spcAft>
        <a:defRPr sz="3200" b="1">
          <a:solidFill>
            <a:schemeClr val="tx2"/>
          </a:solidFill>
          <a:latin typeface="Garamond" pitchFamily="18" charset="0"/>
        </a:defRPr>
      </a:lvl2pPr>
      <a:lvl3pPr algn="l" rtl="0" eaLnBrk="1" fontAlgn="base" hangingPunct="1">
        <a:spcBef>
          <a:spcPct val="0"/>
        </a:spcBef>
        <a:spcAft>
          <a:spcPct val="0"/>
        </a:spcAft>
        <a:defRPr sz="3200" b="1">
          <a:solidFill>
            <a:schemeClr val="tx2"/>
          </a:solidFill>
          <a:latin typeface="Garamond" pitchFamily="18" charset="0"/>
        </a:defRPr>
      </a:lvl3pPr>
      <a:lvl4pPr algn="l" rtl="0" eaLnBrk="1" fontAlgn="base" hangingPunct="1">
        <a:spcBef>
          <a:spcPct val="0"/>
        </a:spcBef>
        <a:spcAft>
          <a:spcPct val="0"/>
        </a:spcAft>
        <a:defRPr sz="3200" b="1">
          <a:solidFill>
            <a:schemeClr val="tx2"/>
          </a:solidFill>
          <a:latin typeface="Garamond" pitchFamily="18" charset="0"/>
        </a:defRPr>
      </a:lvl4pPr>
      <a:lvl5pPr algn="l" rtl="0" eaLnBrk="1" fontAlgn="base" hangingPunct="1">
        <a:spcBef>
          <a:spcPct val="0"/>
        </a:spcBef>
        <a:spcAft>
          <a:spcPct val="0"/>
        </a:spcAft>
        <a:defRPr sz="3200" b="1">
          <a:solidFill>
            <a:schemeClr val="tx2"/>
          </a:solidFill>
          <a:latin typeface="Garamond" pitchFamily="18" charset="0"/>
        </a:defRPr>
      </a:lvl5pPr>
      <a:lvl6pPr marL="457200" algn="l" rtl="0" eaLnBrk="1" fontAlgn="base" hangingPunct="1">
        <a:spcBef>
          <a:spcPct val="0"/>
        </a:spcBef>
        <a:spcAft>
          <a:spcPct val="0"/>
        </a:spcAft>
        <a:defRPr sz="3200" b="1">
          <a:solidFill>
            <a:schemeClr val="tx2"/>
          </a:solidFill>
          <a:latin typeface="Garamond" pitchFamily="18" charset="0"/>
        </a:defRPr>
      </a:lvl6pPr>
      <a:lvl7pPr marL="914400" algn="l" rtl="0" eaLnBrk="1" fontAlgn="base" hangingPunct="1">
        <a:spcBef>
          <a:spcPct val="0"/>
        </a:spcBef>
        <a:spcAft>
          <a:spcPct val="0"/>
        </a:spcAft>
        <a:defRPr sz="3200" b="1">
          <a:solidFill>
            <a:schemeClr val="tx2"/>
          </a:solidFill>
          <a:latin typeface="Garamond" pitchFamily="18" charset="0"/>
        </a:defRPr>
      </a:lvl7pPr>
      <a:lvl8pPr marL="1371600" algn="l" rtl="0" eaLnBrk="1" fontAlgn="base" hangingPunct="1">
        <a:spcBef>
          <a:spcPct val="0"/>
        </a:spcBef>
        <a:spcAft>
          <a:spcPct val="0"/>
        </a:spcAft>
        <a:defRPr sz="3200" b="1">
          <a:solidFill>
            <a:schemeClr val="tx2"/>
          </a:solidFill>
          <a:latin typeface="Garamond" pitchFamily="18" charset="0"/>
        </a:defRPr>
      </a:lvl8pPr>
      <a:lvl9pPr marL="1828800" algn="l" rtl="0" eaLnBrk="1" fontAlgn="base" hangingPunct="1">
        <a:spcBef>
          <a:spcPct val="0"/>
        </a:spcBef>
        <a:spcAft>
          <a:spcPct val="0"/>
        </a:spcAft>
        <a:defRPr sz="3200" b="1">
          <a:solidFill>
            <a:schemeClr val="tx2"/>
          </a:solidFill>
          <a:latin typeface="Garamond" pitchFamily="18" charset="0"/>
        </a:defRPr>
      </a:lvl9pPr>
    </p:titleStyle>
    <p:bodyStyle>
      <a:lvl1pPr marL="342900" indent="-342900" algn="l" rtl="0" eaLnBrk="1" fontAlgn="base" hangingPunct="1">
        <a:lnSpc>
          <a:spcPct val="95000"/>
        </a:lnSpc>
        <a:spcBef>
          <a:spcPct val="20000"/>
        </a:spcBef>
        <a:spcAft>
          <a:spcPct val="0"/>
        </a:spcAft>
        <a:buClr>
          <a:schemeClr val="bg1"/>
        </a:buClr>
        <a:buSzPct val="100000"/>
        <a:buFont typeface="Arial" pitchFamily="34" charset="0"/>
        <a:buChar char="•"/>
        <a:defRPr sz="2400" b="1">
          <a:solidFill>
            <a:schemeClr val="bg1"/>
          </a:solidFill>
          <a:latin typeface="+mn-lt"/>
          <a:ea typeface="+mn-ea"/>
          <a:cs typeface="+mn-cs"/>
        </a:defRPr>
      </a:lvl1pPr>
      <a:lvl2pPr marL="742950" indent="-285750" algn="l" rtl="0" eaLnBrk="1" fontAlgn="base" hangingPunct="1">
        <a:lnSpc>
          <a:spcPct val="95000"/>
        </a:lnSpc>
        <a:spcBef>
          <a:spcPct val="20000"/>
        </a:spcBef>
        <a:spcAft>
          <a:spcPct val="0"/>
        </a:spcAft>
        <a:buSzPct val="100000"/>
        <a:buFont typeface="Arial" pitchFamily="34" charset="0"/>
        <a:buChar char="•"/>
        <a:defRPr sz="2000" b="1">
          <a:solidFill>
            <a:schemeClr val="bg1"/>
          </a:solidFill>
          <a:latin typeface="+mn-lt"/>
        </a:defRPr>
      </a:lvl2pPr>
      <a:lvl3pPr marL="1143000" indent="-228600" algn="l" rtl="0" eaLnBrk="1" fontAlgn="base" hangingPunct="1">
        <a:lnSpc>
          <a:spcPct val="95000"/>
        </a:lnSpc>
        <a:spcBef>
          <a:spcPct val="20000"/>
        </a:spcBef>
        <a:spcAft>
          <a:spcPct val="0"/>
        </a:spcAft>
        <a:buClr>
          <a:schemeClr val="bg1"/>
        </a:buClr>
        <a:buSzPct val="75000"/>
        <a:buFont typeface="Marlett" pitchFamily="2" charset="2"/>
        <a:buChar char=""/>
        <a:defRPr sz="2000" b="1">
          <a:solidFill>
            <a:schemeClr val="bg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webarchive.org.uk/wayback/archive/20131011232847/http:/www.sfc.ac.uk/web/FILES/Circulars_SFC062012/sfc06201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webarchive.org.uk/wayback/archive/20131011232847/http:/www.sfc.ac.uk/web/FILES/Circulars_SFC062012/sfc062012.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webarchive.org.uk/wayback/archive/20131011232847/http:/www.sfc.ac.uk/web/FILES/Circulars_SFC062012/sfc062012.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webarchive.org.uk/wayback/archive/20131011232847/http:/www.sfc.ac.uk/web/FILES/Circulars_SFC062012/sfc062012.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68144" y="157033"/>
            <a:ext cx="2808000" cy="2479879"/>
          </a:xfrm>
          <a:prstGeom prst="rect">
            <a:avLst/>
          </a:prstGeom>
          <a:noFill/>
          <a:ln>
            <a:noFill/>
          </a:ln>
        </p:spPr>
      </p:pic>
      <p:sp>
        <p:nvSpPr>
          <p:cNvPr id="7" name="TextBox 6"/>
          <p:cNvSpPr txBox="1"/>
          <p:nvPr/>
        </p:nvSpPr>
        <p:spPr>
          <a:xfrm>
            <a:off x="1115616" y="2000280"/>
            <a:ext cx="7560840" cy="3231654"/>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r>
              <a:rPr lang="en-GB" sz="4000" b="1" dirty="0" smtClean="0"/>
              <a:t>Independent Review of the Innovation Centres Programme</a:t>
            </a:r>
          </a:p>
          <a:p>
            <a:endParaRPr lang="en-GB" sz="2600" b="1" dirty="0"/>
          </a:p>
          <a:p>
            <a:r>
              <a:rPr lang="en-GB" sz="2600" b="1" dirty="0" smtClean="0"/>
              <a:t>Chaired by Professor Graeme </a:t>
            </a:r>
            <a:r>
              <a:rPr lang="en-GB" sz="2600" b="1" dirty="0" smtClean="0"/>
              <a:t>Reid</a:t>
            </a:r>
            <a:endParaRPr lang="en-GB" sz="2600" b="1" dirty="0"/>
          </a:p>
        </p:txBody>
      </p:sp>
    </p:spTree>
    <p:extLst>
      <p:ext uri="{BB962C8B-B14F-4D97-AF65-F5344CB8AC3E}">
        <p14:creationId xmlns:p14="http://schemas.microsoft.com/office/powerpoint/2010/main" val="2921275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Observations</a:t>
            </a:r>
            <a:endParaRPr lang="en-GB" dirty="0"/>
          </a:p>
        </p:txBody>
      </p:sp>
      <p:sp>
        <p:nvSpPr>
          <p:cNvPr id="3" name="Content Placeholder 2"/>
          <p:cNvSpPr>
            <a:spLocks noGrp="1"/>
          </p:cNvSpPr>
          <p:nvPr>
            <p:ph idx="1"/>
          </p:nvPr>
        </p:nvSpPr>
        <p:spPr/>
        <p:txBody>
          <a:bodyPr>
            <a:normAutofit/>
          </a:bodyPr>
          <a:lstStyle/>
          <a:p>
            <a:r>
              <a:rPr lang="en-GB" dirty="0"/>
              <a:t>T</a:t>
            </a:r>
            <a:r>
              <a:rPr lang="en-GB" dirty="0" smtClean="0"/>
              <a:t>one of evidence highly supportive</a:t>
            </a:r>
          </a:p>
          <a:p>
            <a:pPr marL="0" indent="0">
              <a:buNone/>
            </a:pPr>
            <a:endParaRPr lang="en-GB" dirty="0" smtClean="0"/>
          </a:p>
          <a:p>
            <a:r>
              <a:rPr lang="en-GB" dirty="0"/>
              <a:t>I</a:t>
            </a:r>
            <a:r>
              <a:rPr lang="en-GB" dirty="0" smtClean="0"/>
              <a:t>mpact vs income generation</a:t>
            </a:r>
          </a:p>
          <a:p>
            <a:r>
              <a:rPr lang="en-GB" dirty="0" smtClean="0"/>
              <a:t>Geographic equity vs maximum economic performance</a:t>
            </a:r>
          </a:p>
          <a:p>
            <a:pPr lvl="0"/>
            <a:r>
              <a:rPr lang="en-GB" dirty="0">
                <a:solidFill>
                  <a:prstClr val="black"/>
                </a:solidFill>
              </a:rPr>
              <a:t>A</a:t>
            </a:r>
            <a:r>
              <a:rPr lang="en-GB" dirty="0" smtClean="0">
                <a:solidFill>
                  <a:prstClr val="black"/>
                </a:solidFill>
              </a:rPr>
              <a:t>utonomous </a:t>
            </a:r>
            <a:r>
              <a:rPr lang="en-GB" dirty="0">
                <a:solidFill>
                  <a:prstClr val="black"/>
                </a:solidFill>
              </a:rPr>
              <a:t>business-led ICs </a:t>
            </a:r>
            <a:r>
              <a:rPr lang="en-GB" dirty="0" smtClean="0">
                <a:solidFill>
                  <a:prstClr val="black"/>
                </a:solidFill>
              </a:rPr>
              <a:t>vs </a:t>
            </a:r>
            <a:r>
              <a:rPr lang="en-GB" dirty="0">
                <a:solidFill>
                  <a:prstClr val="black"/>
                </a:solidFill>
              </a:rPr>
              <a:t>public </a:t>
            </a:r>
            <a:r>
              <a:rPr lang="en-GB" dirty="0" smtClean="0">
                <a:solidFill>
                  <a:prstClr val="black"/>
                </a:solidFill>
              </a:rPr>
              <a:t>accountability</a:t>
            </a:r>
            <a:endParaRPr lang="en-GB" dirty="0" smtClean="0"/>
          </a:p>
          <a:p>
            <a:pPr lvl="0"/>
            <a:r>
              <a:rPr lang="en-GB" dirty="0" smtClean="0">
                <a:solidFill>
                  <a:prstClr val="black"/>
                </a:solidFill>
              </a:rPr>
              <a:t>National innovation systems are complicated</a:t>
            </a:r>
            <a:endParaRPr lang="en-GB" dirty="0">
              <a:solidFill>
                <a:prstClr val="black"/>
              </a:solidFill>
            </a:endParaRPr>
          </a:p>
          <a:p>
            <a:endParaRPr lang="en-GB" dirty="0" smtClean="0"/>
          </a:p>
          <a:p>
            <a:endParaRPr lang="en-GB" dirty="0" smtClean="0"/>
          </a:p>
          <a:p>
            <a:endParaRPr lang="en-GB" dirty="0"/>
          </a:p>
        </p:txBody>
      </p:sp>
    </p:spTree>
    <p:extLst>
      <p:ext uri="{BB962C8B-B14F-4D97-AF65-F5344CB8AC3E}">
        <p14:creationId xmlns:p14="http://schemas.microsoft.com/office/powerpoint/2010/main" val="2013385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a:t>
            </a:r>
            <a:endParaRPr lang="en-GB" dirty="0"/>
          </a:p>
        </p:txBody>
      </p:sp>
      <p:sp>
        <p:nvSpPr>
          <p:cNvPr id="3" name="Content Placeholder 2"/>
          <p:cNvSpPr>
            <a:spLocks noGrp="1"/>
          </p:cNvSpPr>
          <p:nvPr>
            <p:ph idx="1"/>
          </p:nvPr>
        </p:nvSpPr>
        <p:spPr/>
        <p:txBody>
          <a:bodyPr>
            <a:normAutofit lnSpcReduction="10000"/>
          </a:bodyPr>
          <a:lstStyle/>
          <a:p>
            <a:r>
              <a:rPr lang="en-GB" dirty="0" smtClean="0"/>
              <a:t>Future ICs and process (R1)</a:t>
            </a:r>
          </a:p>
          <a:p>
            <a:endParaRPr lang="en-GB" dirty="0"/>
          </a:p>
          <a:p>
            <a:r>
              <a:rPr lang="en-GB" dirty="0" smtClean="0"/>
              <a:t>Sustainability (R2)</a:t>
            </a:r>
          </a:p>
          <a:p>
            <a:pPr lvl="0"/>
            <a:endParaRPr lang="en-GB" dirty="0" smtClean="0">
              <a:solidFill>
                <a:prstClr val="black"/>
              </a:solidFill>
            </a:endParaRPr>
          </a:p>
          <a:p>
            <a:pPr lvl="0"/>
            <a:r>
              <a:rPr lang="en-GB" dirty="0" smtClean="0">
                <a:solidFill>
                  <a:prstClr val="black"/>
                </a:solidFill>
              </a:rPr>
              <a:t>MEF </a:t>
            </a:r>
            <a:r>
              <a:rPr lang="en-GB" dirty="0">
                <a:solidFill>
                  <a:prstClr val="black"/>
                </a:solidFill>
              </a:rPr>
              <a:t>improvements, impact vs income (R3 and </a:t>
            </a:r>
            <a:r>
              <a:rPr lang="en-GB" dirty="0" smtClean="0">
                <a:solidFill>
                  <a:prstClr val="black"/>
                </a:solidFill>
              </a:rPr>
              <a:t>R4)</a:t>
            </a:r>
          </a:p>
          <a:p>
            <a:pPr lvl="0"/>
            <a:endParaRPr lang="en-GB" dirty="0" smtClean="0"/>
          </a:p>
          <a:p>
            <a:pPr lvl="0"/>
            <a:r>
              <a:rPr lang="en-GB" dirty="0" smtClean="0"/>
              <a:t>Enterprise agency funding (R5)</a:t>
            </a:r>
          </a:p>
        </p:txBody>
      </p:sp>
    </p:spTree>
    <p:extLst>
      <p:ext uri="{BB962C8B-B14F-4D97-AF65-F5344CB8AC3E}">
        <p14:creationId xmlns:p14="http://schemas.microsoft.com/office/powerpoint/2010/main" val="2028655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a:t>
            </a:r>
            <a:endParaRPr lang="en-GB" dirty="0"/>
          </a:p>
        </p:txBody>
      </p:sp>
      <p:sp>
        <p:nvSpPr>
          <p:cNvPr id="3" name="Content Placeholder 2"/>
          <p:cNvSpPr>
            <a:spLocks noGrp="1"/>
          </p:cNvSpPr>
          <p:nvPr>
            <p:ph idx="1"/>
          </p:nvPr>
        </p:nvSpPr>
        <p:spPr/>
        <p:txBody>
          <a:bodyPr/>
          <a:lstStyle/>
          <a:p>
            <a:r>
              <a:rPr lang="en-GB" dirty="0" smtClean="0"/>
              <a:t>Engagement, body of evidence (R6 and R9)</a:t>
            </a:r>
          </a:p>
          <a:p>
            <a:pPr lvl="0"/>
            <a:endParaRPr lang="en-GB" dirty="0" smtClean="0">
              <a:solidFill>
                <a:prstClr val="black"/>
              </a:solidFill>
            </a:endParaRPr>
          </a:p>
          <a:p>
            <a:pPr lvl="0"/>
            <a:r>
              <a:rPr lang="en-GB" dirty="0" smtClean="0">
                <a:solidFill>
                  <a:prstClr val="black"/>
                </a:solidFill>
              </a:rPr>
              <a:t>FE </a:t>
            </a:r>
            <a:r>
              <a:rPr lang="en-GB" dirty="0">
                <a:solidFill>
                  <a:prstClr val="black"/>
                </a:solidFill>
              </a:rPr>
              <a:t>Colleges (R7</a:t>
            </a:r>
            <a:r>
              <a:rPr lang="en-GB" dirty="0" smtClean="0">
                <a:solidFill>
                  <a:prstClr val="black"/>
                </a:solidFill>
              </a:rPr>
              <a:t>)</a:t>
            </a:r>
            <a:endParaRPr lang="en-GB" dirty="0" smtClean="0"/>
          </a:p>
          <a:p>
            <a:endParaRPr lang="en-GB" dirty="0" smtClean="0"/>
          </a:p>
          <a:p>
            <a:r>
              <a:rPr lang="en-GB" dirty="0" smtClean="0"/>
              <a:t>Governance (R8)</a:t>
            </a:r>
          </a:p>
          <a:p>
            <a:pPr lvl="0"/>
            <a:endParaRPr lang="en-GB" dirty="0" smtClean="0">
              <a:solidFill>
                <a:prstClr val="black"/>
              </a:solidFill>
            </a:endParaRPr>
          </a:p>
          <a:p>
            <a:pPr lvl="0"/>
            <a:r>
              <a:rPr lang="en-GB" dirty="0" smtClean="0">
                <a:solidFill>
                  <a:prstClr val="black"/>
                </a:solidFill>
              </a:rPr>
              <a:t>Crowded </a:t>
            </a:r>
            <a:r>
              <a:rPr lang="en-GB" dirty="0">
                <a:solidFill>
                  <a:prstClr val="black"/>
                </a:solidFill>
              </a:rPr>
              <a:t>landscape (R10)</a:t>
            </a:r>
          </a:p>
          <a:p>
            <a:endParaRPr lang="en-GB" dirty="0"/>
          </a:p>
        </p:txBody>
      </p:sp>
    </p:spTree>
    <p:extLst>
      <p:ext uri="{BB962C8B-B14F-4D97-AF65-F5344CB8AC3E}">
        <p14:creationId xmlns:p14="http://schemas.microsoft.com/office/powerpoint/2010/main" val="1037342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normAutofit/>
          </a:bodyPr>
          <a:lstStyle/>
          <a:p>
            <a:r>
              <a:rPr lang="en-GB" dirty="0" smtClean="0"/>
              <a:t>Publication date – 29 September </a:t>
            </a:r>
          </a:p>
          <a:p>
            <a:r>
              <a:rPr lang="en-GB" dirty="0" smtClean="0"/>
              <a:t>Follow up event with ICs, partners, key stakeholders –  14 October</a:t>
            </a:r>
          </a:p>
          <a:p>
            <a:pPr marL="0" indent="0">
              <a:buNone/>
            </a:pPr>
            <a:endParaRPr lang="en-GB" dirty="0"/>
          </a:p>
          <a:p>
            <a:r>
              <a:rPr lang="en-GB" dirty="0" smtClean="0"/>
              <a:t>Then for SFC and partners to respond</a:t>
            </a:r>
            <a:endParaRPr lang="en-GB" dirty="0"/>
          </a:p>
        </p:txBody>
      </p:sp>
    </p:spTree>
    <p:extLst>
      <p:ext uri="{BB962C8B-B14F-4D97-AF65-F5344CB8AC3E}">
        <p14:creationId xmlns:p14="http://schemas.microsoft.com/office/powerpoint/2010/main" val="1692911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prstClr val="black"/>
                </a:solidFill>
              </a:rPr>
              <a:t>Programme Vision</a:t>
            </a:r>
            <a:endParaRPr lang="en-GB" dirty="0"/>
          </a:p>
        </p:txBody>
      </p:sp>
      <p:sp>
        <p:nvSpPr>
          <p:cNvPr id="3" name="Content Placeholder 2"/>
          <p:cNvSpPr>
            <a:spLocks noGrp="1"/>
          </p:cNvSpPr>
          <p:nvPr>
            <p:ph idx="1"/>
          </p:nvPr>
        </p:nvSpPr>
        <p:spPr/>
        <p:txBody>
          <a:bodyPr/>
          <a:lstStyle/>
          <a:p>
            <a:pPr marL="0" lvl="0" indent="0" algn="ctr">
              <a:buNone/>
            </a:pPr>
            <a:r>
              <a:rPr lang="en-GB" sz="3000" dirty="0">
                <a:solidFill>
                  <a:prstClr val="black"/>
                </a:solidFill>
                <a:ea typeface="Times New Roman"/>
                <a:cs typeface="Times New Roman"/>
              </a:rPr>
              <a:t>“Using the Scottish university infrastructure, human resources and research excellence as a platform for collaborations across the whole of Scotland, Innovation Centres will create sustainable and internationally ambitious open communities of university staff, research institutes, businesses and others </a:t>
            </a:r>
            <a:r>
              <a:rPr lang="en-GB" sz="3000" dirty="0">
                <a:ea typeface="Times New Roman"/>
                <a:cs typeface="Times New Roman"/>
              </a:rPr>
              <a:t>to deliver economic growth and wider benefits for Scotland.”</a:t>
            </a:r>
          </a:p>
          <a:p>
            <a:pPr marL="0" lvl="0" indent="0">
              <a:buNone/>
            </a:pPr>
            <a:endParaRPr lang="en-GB" sz="1800" u="sng" dirty="0" smtClean="0">
              <a:solidFill>
                <a:srgbClr val="7030A0"/>
              </a:solidFill>
              <a:ea typeface="Times New Roman"/>
              <a:cs typeface="Times New Roman"/>
              <a:hlinkClick r:id="rId2"/>
            </a:endParaRPr>
          </a:p>
          <a:p>
            <a:pPr marL="0" lvl="0" indent="0">
              <a:buNone/>
            </a:pPr>
            <a:r>
              <a:rPr lang="en-GB" sz="1800" u="sng" dirty="0" smtClean="0">
                <a:solidFill>
                  <a:srgbClr val="7030A0"/>
                </a:solidFill>
                <a:ea typeface="Times New Roman"/>
                <a:cs typeface="Times New Roman"/>
                <a:hlinkClick r:id="rId2"/>
              </a:rPr>
              <a:t>Innovation </a:t>
            </a:r>
            <a:r>
              <a:rPr lang="en-GB" sz="1800" u="sng" dirty="0">
                <a:solidFill>
                  <a:srgbClr val="7030A0"/>
                </a:solidFill>
                <a:ea typeface="Times New Roman"/>
                <a:cs typeface="Times New Roman"/>
                <a:hlinkClick r:id="rId2"/>
              </a:rPr>
              <a:t>Centres: Call for Proposals</a:t>
            </a:r>
            <a:endParaRPr lang="en-GB" sz="1800" dirty="0">
              <a:solidFill>
                <a:prstClr val="black"/>
              </a:solidFill>
              <a:ea typeface="Times New Roman"/>
              <a:cs typeface="Times New Roman"/>
            </a:endParaRPr>
          </a:p>
          <a:p>
            <a:endParaRPr lang="en-GB" dirty="0"/>
          </a:p>
        </p:txBody>
      </p:sp>
    </p:spTree>
    <p:extLst>
      <p:ext uri="{BB962C8B-B14F-4D97-AF65-F5344CB8AC3E}">
        <p14:creationId xmlns:p14="http://schemas.microsoft.com/office/powerpoint/2010/main" val="338827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prstClr val="black"/>
                </a:solidFill>
              </a:rPr>
              <a:t>Programme Vision</a:t>
            </a:r>
            <a:endParaRPr lang="en-GB" dirty="0"/>
          </a:p>
        </p:txBody>
      </p:sp>
      <p:sp>
        <p:nvSpPr>
          <p:cNvPr id="3" name="Content Placeholder 2"/>
          <p:cNvSpPr>
            <a:spLocks noGrp="1"/>
          </p:cNvSpPr>
          <p:nvPr>
            <p:ph idx="1"/>
          </p:nvPr>
        </p:nvSpPr>
        <p:spPr/>
        <p:txBody>
          <a:bodyPr>
            <a:normAutofit fontScale="92500"/>
          </a:bodyPr>
          <a:lstStyle/>
          <a:p>
            <a:pPr marL="0" lvl="0" indent="0" algn="ctr">
              <a:buNone/>
            </a:pPr>
            <a:r>
              <a:rPr lang="en-GB" dirty="0">
                <a:solidFill>
                  <a:prstClr val="black"/>
                </a:solidFill>
                <a:ea typeface="Times New Roman"/>
                <a:cs typeface="Times New Roman"/>
              </a:rPr>
              <a:t>“Using the Scottish university infrastructure, human resources and research excellence as a platform for collaborations across the whole of Scotland, Innovation Centres will create sustainable and internationally ambitious open communities of university staff, research institutes, businesses and others </a:t>
            </a:r>
            <a:r>
              <a:rPr lang="en-GB" dirty="0">
                <a:solidFill>
                  <a:srgbClr val="FF0000"/>
                </a:solidFill>
                <a:ea typeface="Times New Roman"/>
                <a:cs typeface="Times New Roman"/>
              </a:rPr>
              <a:t>to deliver economic growth and wider benefits for Scotland.”</a:t>
            </a:r>
          </a:p>
          <a:p>
            <a:pPr lvl="0"/>
            <a:endParaRPr lang="en-GB" sz="1800" u="sng" dirty="0" smtClean="0">
              <a:solidFill>
                <a:srgbClr val="7030A0"/>
              </a:solidFill>
              <a:ea typeface="Times New Roman"/>
              <a:cs typeface="Times New Roman"/>
              <a:hlinkClick r:id="rId2"/>
            </a:endParaRPr>
          </a:p>
          <a:p>
            <a:pPr marL="0" lvl="0" indent="0">
              <a:buNone/>
            </a:pPr>
            <a:r>
              <a:rPr lang="en-GB" sz="1800" u="sng" dirty="0" smtClean="0">
                <a:solidFill>
                  <a:srgbClr val="7030A0"/>
                </a:solidFill>
                <a:ea typeface="Times New Roman"/>
                <a:cs typeface="Times New Roman"/>
                <a:hlinkClick r:id="rId2"/>
              </a:rPr>
              <a:t>Innovation </a:t>
            </a:r>
            <a:r>
              <a:rPr lang="en-GB" sz="1800" u="sng" dirty="0">
                <a:solidFill>
                  <a:srgbClr val="7030A0"/>
                </a:solidFill>
                <a:ea typeface="Times New Roman"/>
                <a:cs typeface="Times New Roman"/>
                <a:hlinkClick r:id="rId2"/>
              </a:rPr>
              <a:t>Centres: Call for Proposals</a:t>
            </a:r>
            <a:endParaRPr lang="en-GB" sz="1800" dirty="0">
              <a:solidFill>
                <a:prstClr val="black"/>
              </a:solidFill>
              <a:ea typeface="Times New Roman"/>
              <a:cs typeface="Times New Roman"/>
            </a:endParaRPr>
          </a:p>
          <a:p>
            <a:endParaRPr lang="en-GB" dirty="0"/>
          </a:p>
        </p:txBody>
      </p:sp>
    </p:spTree>
    <p:extLst>
      <p:ext uri="{BB962C8B-B14F-4D97-AF65-F5344CB8AC3E}">
        <p14:creationId xmlns:p14="http://schemas.microsoft.com/office/powerpoint/2010/main" val="3999374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prstClr val="black"/>
                </a:solidFill>
              </a:rPr>
              <a:t>Programme Vision</a:t>
            </a:r>
            <a:endParaRPr lang="en-GB" dirty="0"/>
          </a:p>
        </p:txBody>
      </p:sp>
      <p:sp>
        <p:nvSpPr>
          <p:cNvPr id="3" name="Content Placeholder 2"/>
          <p:cNvSpPr>
            <a:spLocks noGrp="1"/>
          </p:cNvSpPr>
          <p:nvPr>
            <p:ph idx="1"/>
          </p:nvPr>
        </p:nvSpPr>
        <p:spPr/>
        <p:txBody>
          <a:bodyPr>
            <a:normAutofit/>
          </a:bodyPr>
          <a:lstStyle/>
          <a:p>
            <a:pPr marL="0" lvl="0" indent="0" algn="ctr">
              <a:buNone/>
            </a:pPr>
            <a:r>
              <a:rPr lang="en-GB" sz="3000" dirty="0">
                <a:solidFill>
                  <a:prstClr val="black"/>
                </a:solidFill>
                <a:ea typeface="Times New Roman"/>
                <a:cs typeface="Times New Roman"/>
              </a:rPr>
              <a:t>“Using the Scottish university infrastructure, human resources and research excellence as a platform for collaborations across the whole of Scotland, Innovation Centres will </a:t>
            </a:r>
            <a:r>
              <a:rPr lang="en-GB" sz="3000" dirty="0">
                <a:solidFill>
                  <a:srgbClr val="FF0000"/>
                </a:solidFill>
                <a:ea typeface="Times New Roman"/>
                <a:cs typeface="Times New Roman"/>
              </a:rPr>
              <a:t>create sustainable and internationally ambitious open communities of university staff, research institutes, businesses and others</a:t>
            </a:r>
            <a:r>
              <a:rPr lang="en-GB" sz="3000" dirty="0">
                <a:solidFill>
                  <a:prstClr val="black"/>
                </a:solidFill>
                <a:ea typeface="Times New Roman"/>
                <a:cs typeface="Times New Roman"/>
              </a:rPr>
              <a:t> to deliver economic growth and wider benefits for Scotland.”</a:t>
            </a:r>
          </a:p>
          <a:p>
            <a:pPr lvl="0"/>
            <a:endParaRPr lang="en-GB" sz="1700" u="sng" dirty="0" smtClean="0">
              <a:solidFill>
                <a:srgbClr val="7030A0"/>
              </a:solidFill>
              <a:ea typeface="Times New Roman"/>
              <a:cs typeface="Times New Roman"/>
              <a:hlinkClick r:id="rId2"/>
            </a:endParaRPr>
          </a:p>
          <a:p>
            <a:pPr marL="0" lvl="0" indent="0">
              <a:buNone/>
            </a:pPr>
            <a:r>
              <a:rPr lang="en-GB" sz="1700" u="sng" dirty="0" smtClean="0">
                <a:solidFill>
                  <a:srgbClr val="7030A0"/>
                </a:solidFill>
                <a:ea typeface="Times New Roman"/>
                <a:cs typeface="Times New Roman"/>
                <a:hlinkClick r:id="rId2"/>
              </a:rPr>
              <a:t>Innovation </a:t>
            </a:r>
            <a:r>
              <a:rPr lang="en-GB" sz="1700" u="sng" dirty="0">
                <a:solidFill>
                  <a:srgbClr val="7030A0"/>
                </a:solidFill>
                <a:ea typeface="Times New Roman"/>
                <a:cs typeface="Times New Roman"/>
                <a:hlinkClick r:id="rId2"/>
              </a:rPr>
              <a:t>Centres: Call for Proposals</a:t>
            </a:r>
            <a:endParaRPr lang="en-GB" sz="1700" dirty="0">
              <a:solidFill>
                <a:prstClr val="black"/>
              </a:solidFill>
              <a:ea typeface="Times New Roman"/>
              <a:cs typeface="Times New Roman"/>
            </a:endParaRPr>
          </a:p>
          <a:p>
            <a:endParaRPr lang="en-GB" dirty="0"/>
          </a:p>
        </p:txBody>
      </p:sp>
    </p:spTree>
    <p:extLst>
      <p:ext uri="{BB962C8B-B14F-4D97-AF65-F5344CB8AC3E}">
        <p14:creationId xmlns:p14="http://schemas.microsoft.com/office/powerpoint/2010/main" val="1787583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prstClr val="black"/>
                </a:solidFill>
              </a:rPr>
              <a:t>Programme Vision</a:t>
            </a:r>
            <a:endParaRPr lang="en-GB" dirty="0"/>
          </a:p>
        </p:txBody>
      </p:sp>
      <p:sp>
        <p:nvSpPr>
          <p:cNvPr id="3" name="Content Placeholder 2"/>
          <p:cNvSpPr>
            <a:spLocks noGrp="1"/>
          </p:cNvSpPr>
          <p:nvPr>
            <p:ph idx="1"/>
          </p:nvPr>
        </p:nvSpPr>
        <p:spPr/>
        <p:txBody>
          <a:bodyPr/>
          <a:lstStyle/>
          <a:p>
            <a:pPr marL="0" lvl="0" indent="0" algn="ctr">
              <a:buNone/>
            </a:pPr>
            <a:r>
              <a:rPr lang="en-GB" sz="3000" dirty="0">
                <a:solidFill>
                  <a:prstClr val="black"/>
                </a:solidFill>
                <a:ea typeface="Times New Roman"/>
                <a:cs typeface="Times New Roman"/>
              </a:rPr>
              <a:t>“Using the Scottish university infrastructure, human resources and research excellence as a platform for collaborations across the whole of Scotland, Innovation Centres will create sustainable and internationally ambitious open communities of university staff, research institutes, businesses and others to deliver economic growth and wider benefits for Scotland.”</a:t>
            </a:r>
          </a:p>
          <a:p>
            <a:pPr marL="0" lvl="0" indent="0">
              <a:buNone/>
            </a:pPr>
            <a:endParaRPr lang="en-GB" sz="1700" u="sng" dirty="0" smtClean="0">
              <a:solidFill>
                <a:srgbClr val="7030A0"/>
              </a:solidFill>
              <a:ea typeface="Times New Roman"/>
              <a:cs typeface="Times New Roman"/>
              <a:hlinkClick r:id="rId2"/>
            </a:endParaRPr>
          </a:p>
          <a:p>
            <a:pPr marL="0" lvl="0" indent="0">
              <a:buNone/>
            </a:pPr>
            <a:r>
              <a:rPr lang="en-GB" sz="1700" u="sng" dirty="0" smtClean="0">
                <a:solidFill>
                  <a:srgbClr val="7030A0"/>
                </a:solidFill>
                <a:ea typeface="Times New Roman"/>
                <a:cs typeface="Times New Roman"/>
                <a:hlinkClick r:id="rId2"/>
              </a:rPr>
              <a:t>Innovation </a:t>
            </a:r>
            <a:r>
              <a:rPr lang="en-GB" sz="1700" u="sng" dirty="0">
                <a:solidFill>
                  <a:srgbClr val="7030A0"/>
                </a:solidFill>
                <a:ea typeface="Times New Roman"/>
                <a:cs typeface="Times New Roman"/>
                <a:hlinkClick r:id="rId2"/>
              </a:rPr>
              <a:t>Centres: Call for Proposals</a:t>
            </a:r>
            <a:endParaRPr lang="en-GB" sz="1700" dirty="0">
              <a:solidFill>
                <a:prstClr val="black"/>
              </a:solidFill>
              <a:ea typeface="Times New Roman"/>
              <a:cs typeface="Times New Roman"/>
            </a:endParaRPr>
          </a:p>
          <a:p>
            <a:endParaRPr lang="en-GB" dirty="0"/>
          </a:p>
        </p:txBody>
      </p:sp>
    </p:spTree>
    <p:extLst>
      <p:ext uri="{BB962C8B-B14F-4D97-AF65-F5344CB8AC3E}">
        <p14:creationId xmlns:p14="http://schemas.microsoft.com/office/powerpoint/2010/main" val="3901383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Terms of Reference</a:t>
            </a:r>
            <a:endParaRPr lang="en-GB" dirty="0"/>
          </a:p>
        </p:txBody>
      </p:sp>
      <p:sp>
        <p:nvSpPr>
          <p:cNvPr id="3" name="Content Placeholder 2"/>
          <p:cNvSpPr>
            <a:spLocks noGrp="1"/>
          </p:cNvSpPr>
          <p:nvPr>
            <p:ph idx="1"/>
          </p:nvPr>
        </p:nvSpPr>
        <p:spPr/>
        <p:txBody>
          <a:bodyPr/>
          <a:lstStyle/>
          <a:p>
            <a:pPr marL="0" indent="0" algn="ctr">
              <a:buNone/>
            </a:pPr>
            <a:endParaRPr lang="en-GB" dirty="0" smtClean="0">
              <a:ea typeface="Times New Roman"/>
              <a:cs typeface="Times New Roman"/>
            </a:endParaRPr>
          </a:p>
          <a:p>
            <a:pPr marL="0" indent="0" algn="ctr">
              <a:buNone/>
            </a:pPr>
            <a:endParaRPr lang="en-GB" dirty="0">
              <a:ea typeface="Times New Roman"/>
              <a:cs typeface="Times New Roman"/>
            </a:endParaRPr>
          </a:p>
          <a:p>
            <a:pPr marL="0" indent="0" algn="ctr">
              <a:buNone/>
            </a:pPr>
            <a:r>
              <a:rPr lang="en-GB" dirty="0" smtClean="0">
                <a:ea typeface="Times New Roman"/>
                <a:cs typeface="Times New Roman"/>
              </a:rPr>
              <a:t>This </a:t>
            </a:r>
            <a:r>
              <a:rPr lang="en-GB" dirty="0">
                <a:ea typeface="Times New Roman"/>
                <a:cs typeface="Times New Roman"/>
              </a:rPr>
              <a:t>review will focus on the delivery of the original vision, aims and objectives of </a:t>
            </a:r>
            <a:r>
              <a:rPr lang="en-GB">
                <a:ea typeface="Times New Roman"/>
                <a:cs typeface="Times New Roman"/>
              </a:rPr>
              <a:t>the </a:t>
            </a:r>
            <a:r>
              <a:rPr lang="en-GB" smtClean="0">
                <a:ea typeface="Times New Roman"/>
                <a:cs typeface="Times New Roman"/>
              </a:rPr>
              <a:t>programme…</a:t>
            </a:r>
            <a:endParaRPr lang="en-GB" dirty="0"/>
          </a:p>
        </p:txBody>
      </p:sp>
    </p:spTree>
    <p:extLst>
      <p:ext uri="{BB962C8B-B14F-4D97-AF65-F5344CB8AC3E}">
        <p14:creationId xmlns:p14="http://schemas.microsoft.com/office/powerpoint/2010/main" val="2265412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a:t>
            </a:r>
            <a:endParaRPr lang="en-GB" dirty="0"/>
          </a:p>
        </p:txBody>
      </p:sp>
      <p:sp>
        <p:nvSpPr>
          <p:cNvPr id="3" name="Content Placeholder 2"/>
          <p:cNvSpPr>
            <a:spLocks noGrp="1"/>
          </p:cNvSpPr>
          <p:nvPr>
            <p:ph idx="1"/>
          </p:nvPr>
        </p:nvSpPr>
        <p:spPr/>
        <p:txBody>
          <a:bodyPr/>
          <a:lstStyle/>
          <a:p>
            <a:r>
              <a:rPr lang="en-GB" dirty="0" smtClean="0"/>
              <a:t>Hauser, Dowling, NCUB etc.</a:t>
            </a:r>
          </a:p>
          <a:p>
            <a:endParaRPr lang="en-GB" dirty="0" smtClean="0"/>
          </a:p>
          <a:p>
            <a:r>
              <a:rPr lang="en-GB" dirty="0" smtClean="0"/>
              <a:t>Scotland’s productivity in OECD 3</a:t>
            </a:r>
            <a:r>
              <a:rPr lang="en-GB" baseline="30000" dirty="0" smtClean="0"/>
              <a:t>rd</a:t>
            </a:r>
            <a:r>
              <a:rPr lang="en-GB" dirty="0" smtClean="0"/>
              <a:t> quartile</a:t>
            </a:r>
          </a:p>
          <a:p>
            <a:pPr marL="0" indent="0">
              <a:buNone/>
            </a:pPr>
            <a:endParaRPr lang="en-GB" dirty="0" smtClean="0"/>
          </a:p>
          <a:p>
            <a:r>
              <a:rPr lang="en-GB" dirty="0" smtClean="0"/>
              <a:t>Strong science and research can support productivity and attract investment – if benefits can be unlocked</a:t>
            </a:r>
            <a:endParaRPr lang="en-GB" dirty="0"/>
          </a:p>
        </p:txBody>
      </p:sp>
    </p:spTree>
    <p:extLst>
      <p:ext uri="{BB962C8B-B14F-4D97-AF65-F5344CB8AC3E}">
        <p14:creationId xmlns:p14="http://schemas.microsoft.com/office/powerpoint/2010/main" val="939574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800077"/>
            <a:ext cx="2304255" cy="95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0" y="207819"/>
            <a:ext cx="9144000" cy="66098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232" tIns="45617" rIns="91232" bIns="45617" spcCol="0" rtlCol="0" anchor="ctr"/>
          <a:lstStyle/>
          <a:p>
            <a:pPr algn="ctr" eaLnBrk="0" fontAlgn="base" hangingPunct="0">
              <a:spcBef>
                <a:spcPct val="0"/>
              </a:spcBef>
              <a:spcAft>
                <a:spcPct val="0"/>
              </a:spcAft>
            </a:pPr>
            <a:endParaRPr lang="en-GB" sz="2000">
              <a:solidFill>
                <a:srgbClr val="FFFFFF"/>
              </a:solidFill>
            </a:endParaRPr>
          </a:p>
        </p:txBody>
      </p:sp>
      <p:pic>
        <p:nvPicPr>
          <p:cNvPr id="6" name="Picture 5" descr="CENSIS-logo_CMYK"/>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605" y="1650516"/>
            <a:ext cx="1967245" cy="720000"/>
          </a:xfrm>
          <a:prstGeom prst="rect">
            <a:avLst/>
          </a:prstGeom>
          <a:noFill/>
          <a:ln>
            <a:noFill/>
          </a:ln>
        </p:spPr>
      </p:pic>
      <p:pic>
        <p:nvPicPr>
          <p:cNvPr id="7" name="Picture 6" descr="Industrial Biotechnology (IBioIC)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4381" y="5633698"/>
            <a:ext cx="2060108" cy="642439"/>
          </a:xfrm>
          <a:prstGeom prst="rect">
            <a:avLst/>
          </a:prstGeom>
          <a:noFill/>
          <a:ln>
            <a:no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125" y="2010537"/>
            <a:ext cx="3248620" cy="286902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032" y="2920237"/>
            <a:ext cx="2275918" cy="720000"/>
          </a:xfrm>
          <a:prstGeom prst="rect">
            <a:avLst/>
          </a:prstGeom>
        </p:spPr>
      </p:pic>
      <p:sp>
        <p:nvSpPr>
          <p:cNvPr id="12" name="TextBox 11"/>
          <p:cNvSpPr txBox="1"/>
          <p:nvPr/>
        </p:nvSpPr>
        <p:spPr>
          <a:xfrm>
            <a:off x="7200293" y="6276158"/>
            <a:ext cx="1943707" cy="249339"/>
          </a:xfrm>
          <a:prstGeom prst="rect">
            <a:avLst/>
          </a:prstGeom>
          <a:noFill/>
        </p:spPr>
        <p:txBody>
          <a:bodyPr wrap="square" lIns="91237" tIns="45619" rIns="91237" bIns="45619" rtlCol="0">
            <a:spAutoFit/>
          </a:bodyPr>
          <a:lstStyle/>
          <a:p>
            <a:pPr eaLnBrk="0" fontAlgn="base" hangingPunct="0">
              <a:spcBef>
                <a:spcPct val="0"/>
              </a:spcBef>
              <a:spcAft>
                <a:spcPct val="0"/>
              </a:spcAft>
            </a:pPr>
            <a:r>
              <a:rPr lang="en-GB" sz="1000" dirty="0">
                <a:solidFill>
                  <a:srgbClr val="FFFFFF"/>
                </a:solidFill>
                <a:latin typeface="Times New Roman" pitchFamily="18" charset="0"/>
              </a:rPr>
              <a:t>www.sfc.ac.uk/innovationcentres</a:t>
            </a:r>
          </a:p>
        </p:txBody>
      </p:sp>
      <p:pic>
        <p:nvPicPr>
          <p:cNvPr id="1026" name="Picture 2" descr="C:\Users\kmcdonald\AppData\Local\Microsoft\Windows\Temporary Internet Files\Content.Outlook\OJXM3ATR\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1285" y="611455"/>
            <a:ext cx="2261429" cy="11886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145" y="4879557"/>
            <a:ext cx="1484306" cy="104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9633" y="4384650"/>
            <a:ext cx="1449446" cy="92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7058" y="3280237"/>
            <a:ext cx="1603375" cy="110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822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Process</a:t>
            </a:r>
            <a:endParaRPr lang="en-GB" dirty="0"/>
          </a:p>
        </p:txBody>
      </p:sp>
      <p:sp>
        <p:nvSpPr>
          <p:cNvPr id="3" name="Content Placeholder 2"/>
          <p:cNvSpPr>
            <a:spLocks noGrp="1"/>
          </p:cNvSpPr>
          <p:nvPr>
            <p:ph idx="1"/>
          </p:nvPr>
        </p:nvSpPr>
        <p:spPr/>
        <p:txBody>
          <a:bodyPr/>
          <a:lstStyle/>
          <a:p>
            <a:r>
              <a:rPr lang="en-GB" dirty="0" smtClean="0"/>
              <a:t>Advisory Committee – 5 meetings</a:t>
            </a:r>
          </a:p>
          <a:p>
            <a:r>
              <a:rPr lang="en-GB" dirty="0" smtClean="0"/>
              <a:t>Written Call for Evidence (55 submissions)</a:t>
            </a:r>
          </a:p>
          <a:p>
            <a:r>
              <a:rPr lang="en-GB" dirty="0" smtClean="0"/>
              <a:t>Oral evidence (41 witnesses)</a:t>
            </a:r>
          </a:p>
          <a:p>
            <a:r>
              <a:rPr lang="en-GB" dirty="0" smtClean="0"/>
              <a:t>EKOS economic impact assessment</a:t>
            </a:r>
          </a:p>
          <a:p>
            <a:r>
              <a:rPr lang="en-GB" dirty="0" smtClean="0"/>
              <a:t>SFC’s RKEC – 8 September</a:t>
            </a:r>
          </a:p>
          <a:p>
            <a:r>
              <a:rPr lang="en-GB" dirty="0" smtClean="0"/>
              <a:t>RSE Dinner – 13 September (not evidence)</a:t>
            </a:r>
          </a:p>
          <a:p>
            <a:r>
              <a:rPr lang="en-GB" dirty="0" smtClean="0"/>
              <a:t>Final report to SFC Board - 23 September</a:t>
            </a:r>
            <a:endParaRPr lang="en-GB" dirty="0"/>
          </a:p>
        </p:txBody>
      </p:sp>
    </p:spTree>
    <p:extLst>
      <p:ext uri="{BB962C8B-B14F-4D97-AF65-F5344CB8AC3E}">
        <p14:creationId xmlns:p14="http://schemas.microsoft.com/office/powerpoint/2010/main" val="3217520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
      <a:dk1>
        <a:srgbClr val="808080"/>
      </a:dk1>
      <a:lt1>
        <a:srgbClr val="FFFFFF"/>
      </a:lt1>
      <a:dk2>
        <a:srgbClr val="7D2896"/>
      </a:dk2>
      <a:lt2>
        <a:srgbClr val="FFFFFF"/>
      </a:lt2>
      <a:accent1>
        <a:srgbClr val="FFFFFF"/>
      </a:accent1>
      <a:accent2>
        <a:srgbClr val="77278E"/>
      </a:accent2>
      <a:accent3>
        <a:srgbClr val="BFACC9"/>
      </a:accent3>
      <a:accent4>
        <a:srgbClr val="DADADA"/>
      </a:accent4>
      <a:accent5>
        <a:srgbClr val="FFFFFF"/>
      </a:accent5>
      <a:accent6>
        <a:srgbClr val="6B2280"/>
      </a:accent6>
      <a:hlink>
        <a:srgbClr val="7AD7AD"/>
      </a:hlink>
      <a:folHlink>
        <a:srgbClr val="792890"/>
      </a:folHlink>
    </a:clrScheme>
    <a:fontScheme name="SFC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F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F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F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F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F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F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F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1445</TotalTime>
  <Words>491</Words>
  <Application>Microsoft Office PowerPoint</Application>
  <PresentationFormat>On-screen Show (4:3)</PresentationFormat>
  <Paragraphs>74</Paragraphs>
  <Slides>13</Slides>
  <Notes>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Blank</vt:lpstr>
      <vt:lpstr> </vt:lpstr>
      <vt:lpstr>Programme Vision</vt:lpstr>
      <vt:lpstr>Programme Vision</vt:lpstr>
      <vt:lpstr>Programme Vision</vt:lpstr>
      <vt:lpstr>Programme Vision</vt:lpstr>
      <vt:lpstr>Terms of Reference</vt:lpstr>
      <vt:lpstr>Context</vt:lpstr>
      <vt:lpstr>PowerPoint Presentation</vt:lpstr>
      <vt:lpstr>The Process</vt:lpstr>
      <vt:lpstr>Observations</vt:lpstr>
      <vt:lpstr>Recommendations</vt:lpstr>
      <vt:lpstr>Recommendations</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Sector Innovation Support -Challenges &amp; Opportunities</dc:title>
  <dc:subject>Independent Review of the Innovation Centres Programme</dc:subject>
  <dc:creator/>
  <cp:lastModifiedBy>Hazel Murphy</cp:lastModifiedBy>
  <cp:revision>154</cp:revision>
  <dcterms:created xsi:type="dcterms:W3CDTF">2013-11-09T14:25:34Z</dcterms:created>
  <dcterms:modified xsi:type="dcterms:W3CDTF">2016-10-24T11:38:10Z</dcterms:modified>
</cp:coreProperties>
</file>