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EB898A-6EE0-4A85-ABFE-D3398D3D41DE}" v="2" dt="2023-06-29T08:44:51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898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0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EFCD2F-B527-F376-5BAC-D2EC2B404B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5045DE-CDEE-28AD-8D78-F91F59CFC0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7D074-B559-CB33-1FC0-C4B19EE596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142901-3CCF-5E6B-1110-56CDBFE46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C4579B-3A3E-D07B-7117-A23C1425C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96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923293-6974-06E8-E605-04A45C30C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92557AA-2723-4006-C10C-B95CD6E2BA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198B21-2D82-FCF3-102B-81A8AB213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83F091-EB86-4CC0-4BAD-396BF109F6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49FE8-2DD5-91C3-D3AF-E237DE2DF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2851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26A4492-7D95-340B-03C4-BD11F2508FE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05DD3F-B9DD-83A3-75AA-160F8047F7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73CC2-5260-E8A7-B10F-931CEF8ACF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64D0F-8F39-43F7-CD35-97293622E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93A5E3-F8AB-A7E1-CE74-E03BC0825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1923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171D69-1D7F-E1F2-8A4C-0A9FA723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642994-BA23-D94F-FC15-D2207661F8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FE54D7-B6C5-3F57-8B68-1DEB86F56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A8E2A-A201-03FF-1E3C-41746DE28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F6DBFA-49ED-72FF-4388-1B5AB0D9E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52156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4F8D8B-1EE1-B1CA-C0FD-DDFADD1704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78818-59EE-A0CB-5677-631108938E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EA3378-F72F-1A69-2B3E-0D114E93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A69F62-37A6-B2D2-C8CB-DD6C8E3F33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E035C-F94E-2591-D778-4EDB6EDC6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17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4932B7-42AE-4096-68AB-0827D407E6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F05C9-41C7-FDCF-AC02-E4533CA48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B3BD8-1382-8518-2F73-135DCC5006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50EF93-63EE-9437-D413-A748849D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ED4B18-F3E7-FE49-67B5-3E67574D9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2F21FD-646E-225D-0D9A-2A7FECAB0C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4746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C94F3-EFD5-716D-657F-9CEA8E2267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62FCB-B6C5-10D9-464F-9CA9842C5D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905A1-389E-93D3-6538-9EC753CC60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BF00D03-95DE-AB99-59D2-2BE51F35D7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A20B728-21A1-09FE-2F6A-089A5332A9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F8338F-0FBE-4F8C-7428-0E7DDBEFB1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3637938-3E78-B438-5B3E-DB3EFD95FE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2FA9DB-9B15-DD89-A640-1B7000207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0250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DC9C8-DC73-4F6D-5316-15C04AFEE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96352C-36ED-B817-72BB-4EF053E295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7F9DB-2D8F-0171-EDC0-A6F850CDB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759A98-5970-DF21-2666-D78D82AFB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958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D8319D5-B38B-92A5-CE4A-E4A1861B2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884C59-6FC7-7E5E-8D85-B45C996C6A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1AE017-609B-F808-0DC4-605542B783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417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0B7D3D-1145-6ECB-C18C-923F8EBC5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F518B3-D8C6-AD39-FA89-48F0373D44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A27BBC-346B-2DF5-314D-9EEA2BD6CE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6F766A-3615-8835-D84C-7E62CC372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B29802-2F25-6B3B-3C15-3E0821535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5E435-BA56-6E11-F711-9DB290527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809208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02E957-5196-07A9-E41B-D66296E9A8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8105BE8-2259-A4AF-29BF-6E22B83C75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88C678-3AA8-D36A-4B8F-D46C632E17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1BE3D-150C-ED5F-EE9A-EA668A529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59DB09-D101-A6E2-A7E2-A2AE03518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D37F5A-EC5B-BBBA-4B0B-17D78C9F9F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1799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191AD6-EF53-0522-8228-4AF928AE9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CF270D-FFE5-082A-7730-4369D80225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4B852E-A9A4-7179-5868-7708247FEE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DC711-D74A-4231-B52F-FE301E3CE30D}" type="datetimeFigureOut">
              <a:rPr lang="en-GB" smtClean="0"/>
              <a:t>08/08/2023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877C1F-DBF9-C7EB-E519-1F4517E0C5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DC42A-2617-3BD5-63B4-EC3DD3F996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D2F719-C212-4C0E-B35C-7948C5E78F8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9867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8068CD23-BDD4-6134-39D8-5E52204C3EAC}"/>
              </a:ext>
            </a:extLst>
          </p:cNvPr>
          <p:cNvCxnSpPr/>
          <p:nvPr/>
        </p:nvCxnSpPr>
        <p:spPr>
          <a:xfrm>
            <a:off x="-31017" y="953477"/>
            <a:ext cx="1212532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1988D163-2CAD-F74C-1331-02B794E26B83}"/>
              </a:ext>
            </a:extLst>
          </p:cNvPr>
          <p:cNvCxnSpPr/>
          <p:nvPr/>
        </p:nvCxnSpPr>
        <p:spPr>
          <a:xfrm>
            <a:off x="36264" y="2335758"/>
            <a:ext cx="12125325" cy="0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5">
            <a:extLst>
              <a:ext uri="{FF2B5EF4-FFF2-40B4-BE49-F238E27FC236}">
                <a16:creationId xmlns:a16="http://schemas.microsoft.com/office/drawing/2014/main" id="{ECAED129-FD7C-F5D6-5073-E22123110061}"/>
              </a:ext>
            </a:extLst>
          </p:cNvPr>
          <p:cNvSpPr/>
          <p:nvPr/>
        </p:nvSpPr>
        <p:spPr>
          <a:xfrm>
            <a:off x="1935331" y="204185"/>
            <a:ext cx="9703294" cy="541533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Supporting the </a:t>
            </a:r>
            <a:r>
              <a:rPr lang="en-GB" b="0" i="0">
                <a:solidFill>
                  <a:schemeClr val="bg1"/>
                </a:solidFill>
                <a:effectLst/>
                <a:latin typeface="Roboto" panose="02000000000000000000" pitchFamily="2" charset="0"/>
              </a:rPr>
              <a:t>Recovery, Growth and Transformation of the Health and Social Care workforce.</a:t>
            </a:r>
            <a:endParaRPr lang="en-GB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4536D7-E0C2-66E8-593F-AD5227325D07}"/>
              </a:ext>
            </a:extLst>
          </p:cNvPr>
          <p:cNvSpPr txBox="1"/>
          <p:nvPr/>
        </p:nvSpPr>
        <p:spPr>
          <a:xfrm flipH="1">
            <a:off x="190723" y="290286"/>
            <a:ext cx="1365830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Vision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E3586-79D3-E4C2-DE84-99CF314FA40C}"/>
              </a:ext>
            </a:extLst>
          </p:cNvPr>
          <p:cNvSpPr txBox="1"/>
          <p:nvPr/>
        </p:nvSpPr>
        <p:spPr>
          <a:xfrm flipH="1">
            <a:off x="145650" y="3807826"/>
            <a:ext cx="136583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>
                <a:cs typeface="Calibri"/>
              </a:rPr>
              <a:t>Joint Activities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AE0D09B-CCD4-FD2C-340A-B2BED1B030EA}"/>
              </a:ext>
            </a:extLst>
          </p:cNvPr>
          <p:cNvSpPr txBox="1"/>
          <p:nvPr/>
        </p:nvSpPr>
        <p:spPr>
          <a:xfrm flipH="1">
            <a:off x="95719" y="1341356"/>
            <a:ext cx="1637148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b="1"/>
              <a:t>Priorities</a:t>
            </a:r>
            <a:endParaRPr lang="en-GB" b="1">
              <a:cs typeface="Calibri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58889F0-263D-B6BF-A809-E255F2A4EB29}"/>
              </a:ext>
            </a:extLst>
          </p:cNvPr>
          <p:cNvSpPr txBox="1"/>
          <p:nvPr/>
        </p:nvSpPr>
        <p:spPr>
          <a:xfrm>
            <a:off x="4119484" y="1079235"/>
            <a:ext cx="2466660" cy="107721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 i="0">
                <a:solidFill>
                  <a:srgbClr val="444444"/>
                </a:solidFill>
                <a:effectLst/>
                <a:latin typeface="Calibri"/>
                <a:cs typeface="Calibri"/>
              </a:rPr>
              <a:t>Increase attraction, reach and accessibility to learning opportunities related to workforce need</a:t>
            </a:r>
            <a:r>
              <a:rPr lang="en-GB" sz="1600" b="1">
                <a:solidFill>
                  <a:srgbClr val="444444"/>
                </a:solidFill>
                <a:latin typeface="Calibri"/>
                <a:cs typeface="Calibri"/>
              </a:rPr>
              <a:t> </a:t>
            </a:r>
            <a:endParaRPr lang="en-GB" sz="160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2BC7F3C-C6A7-D3D8-ABB0-B7395E3E96B6}"/>
              </a:ext>
            </a:extLst>
          </p:cNvPr>
          <p:cNvSpPr txBox="1"/>
          <p:nvPr/>
        </p:nvSpPr>
        <p:spPr>
          <a:xfrm>
            <a:off x="9733550" y="1040938"/>
            <a:ext cx="19050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i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Research and innovation for the health &amp; social care workforce.</a:t>
            </a:r>
            <a:endParaRPr lang="en-GB" sz="1600" b="1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CC00AED-8BE5-1432-FB7B-A3A6221157DE}"/>
              </a:ext>
            </a:extLst>
          </p:cNvPr>
          <p:cNvSpPr txBox="1"/>
          <p:nvPr/>
        </p:nvSpPr>
        <p:spPr>
          <a:xfrm>
            <a:off x="7117808" y="2565439"/>
            <a:ext cx="2021338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Support</a:t>
            </a:r>
            <a:r>
              <a:rPr lang="en-GB" sz="1200" dirty="0">
                <a:solidFill>
                  <a:srgbClr val="444444"/>
                </a:solidFill>
                <a:latin typeface="Calibri"/>
                <a:cs typeface="Calibri"/>
              </a:rPr>
              <a:t> decision making on and  delivery</a:t>
            </a:r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 of controlled subject student places.</a:t>
            </a:r>
            <a:endParaRPr lang="en-GB" sz="1200" dirty="0">
              <a:latin typeface="Calibri"/>
              <a:cs typeface="Calibri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AF83377-1AEA-30F6-C0C3-13E942F54D65}"/>
              </a:ext>
            </a:extLst>
          </p:cNvPr>
          <p:cNvSpPr txBox="1"/>
          <p:nvPr/>
        </p:nvSpPr>
        <p:spPr>
          <a:xfrm>
            <a:off x="9823143" y="4251653"/>
            <a:ext cx="2037002" cy="101566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200" dirty="0">
                <a:solidFill>
                  <a:srgbClr val="000000"/>
                </a:solidFill>
                <a:cs typeface="Calibri"/>
              </a:rPr>
              <a:t>Share information on activities  by SFC’s Innovation Infrastructure Investments in digital skills for the health and social care workforce. </a:t>
            </a:r>
            <a:endParaRPr lang="en-US" sz="1200" dirty="0">
              <a:cs typeface="Calibri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3D39CF5-1B30-7E93-EE25-C99B7EFEA71D}"/>
              </a:ext>
            </a:extLst>
          </p:cNvPr>
          <p:cNvSpPr txBox="1"/>
          <p:nvPr/>
        </p:nvSpPr>
        <p:spPr>
          <a:xfrm>
            <a:off x="1941994" y="1309995"/>
            <a:ext cx="1905074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/>
              <a:t>Partnership with shared purpose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336346-CAF8-7703-6763-EEDB3B6BB1F4}"/>
              </a:ext>
            </a:extLst>
          </p:cNvPr>
          <p:cNvSpPr txBox="1"/>
          <p:nvPr/>
        </p:nvSpPr>
        <p:spPr>
          <a:xfrm>
            <a:off x="7029382" y="1053494"/>
            <a:ext cx="1905074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b="1"/>
              <a:t>Coherent Learning Provision in Health and Social Care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D3A0B6D-42B7-594A-ABC0-5FEFCD34AFE8}"/>
              </a:ext>
            </a:extLst>
          </p:cNvPr>
          <p:cNvSpPr txBox="1"/>
          <p:nvPr/>
        </p:nvSpPr>
        <p:spPr>
          <a:xfrm>
            <a:off x="4143005" y="4547714"/>
            <a:ext cx="2252755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>
                <a:solidFill>
                  <a:srgbClr val="444444"/>
                </a:solidFill>
                <a:latin typeface="Calibri"/>
                <a:cs typeface="Calibri"/>
              </a:rPr>
              <a:t>Work with</a:t>
            </a:r>
            <a:r>
              <a:rPr lang="en-GB" sz="1200" b="0" i="0">
                <a:solidFill>
                  <a:srgbClr val="444444"/>
                </a:solidFill>
                <a:effectLst/>
                <a:latin typeface="Calibri"/>
                <a:cs typeface="Calibri"/>
              </a:rPr>
              <a:t> CNO on nursing and AHPs recruitment and retention policy.</a:t>
            </a:r>
            <a:endParaRPr lang="en-GB" sz="1200">
              <a:latin typeface="Calibri"/>
              <a:cs typeface="Calibri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8161DEB-3B95-4CA0-0C29-B39737BFBA11}"/>
              </a:ext>
            </a:extLst>
          </p:cNvPr>
          <p:cNvSpPr txBox="1"/>
          <p:nvPr/>
        </p:nvSpPr>
        <p:spPr>
          <a:xfrm>
            <a:off x="7079126" y="4654433"/>
            <a:ext cx="2021889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>
                <a:solidFill>
                  <a:srgbClr val="000000"/>
                </a:solidFill>
                <a:latin typeface="Calibri"/>
                <a:cs typeface="Calibri"/>
              </a:rPr>
              <a:t>Support development of new pathways in areas where there is specific and immediate need.</a:t>
            </a:r>
            <a:endParaRPr lang="en-US" sz="1200">
              <a:cs typeface="Calibri"/>
            </a:endParaRPr>
          </a:p>
          <a:p>
            <a:endParaRPr lang="en-GB" sz="120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89AA638-C882-FB00-1A7B-32DF98886935}"/>
              </a:ext>
            </a:extLst>
          </p:cNvPr>
          <p:cNvSpPr txBox="1"/>
          <p:nvPr/>
        </p:nvSpPr>
        <p:spPr>
          <a:xfrm>
            <a:off x="7122101" y="3433594"/>
            <a:ext cx="2001496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>
                <a:cs typeface="Calibri"/>
              </a:rPr>
              <a:t>Engage with institutions to enhance their curriculum planning in subjects to be agreed in one or two test of change projects.</a:t>
            </a:r>
            <a:endParaRPr lang="en-US" sz="1200">
              <a:cs typeface="Calibri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4DB459C8-348A-C179-BA8C-7D86B2EE121F}"/>
              </a:ext>
            </a:extLst>
          </p:cNvPr>
          <p:cNvSpPr txBox="1"/>
          <p:nvPr/>
        </p:nvSpPr>
        <p:spPr>
          <a:xfrm>
            <a:off x="4119675" y="5428390"/>
            <a:ext cx="2483528" cy="83099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dirty="0">
                <a:solidFill>
                  <a:srgbClr val="444444"/>
                </a:solidFill>
                <a:latin typeface="Calibri"/>
                <a:cs typeface="Calibri"/>
              </a:rPr>
              <a:t>Support</a:t>
            </a:r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 regional pathfinder project</a:t>
            </a:r>
            <a:r>
              <a:rPr lang="en-GB" sz="1200" dirty="0">
                <a:solidFill>
                  <a:srgbClr val="444444"/>
                </a:solidFill>
                <a:latin typeface="Calibri"/>
                <a:cs typeface="Calibri"/>
              </a:rPr>
              <a:t> in  the North-East  </a:t>
            </a:r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to map existing simulation infrastructure in the </a:t>
            </a:r>
            <a:r>
              <a:rPr lang="en-GB" sz="1200" dirty="0">
                <a:solidFill>
                  <a:srgbClr val="444444"/>
                </a:solidFill>
                <a:latin typeface="Calibri"/>
                <a:cs typeface="Calibri"/>
              </a:rPr>
              <a:t>region and</a:t>
            </a:r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 identify future need.</a:t>
            </a:r>
            <a:r>
              <a:rPr lang="en-GB" sz="1200" dirty="0">
                <a:solidFill>
                  <a:srgbClr val="444444"/>
                </a:solidFill>
                <a:latin typeface="Calibri"/>
                <a:cs typeface="Calibri"/>
              </a:rPr>
              <a:t> </a:t>
            </a:r>
            <a:endParaRPr lang="en-GB" sz="12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952782E5-3FC6-E9A4-5A41-24D03B4AE1F2}"/>
              </a:ext>
            </a:extLst>
          </p:cNvPr>
          <p:cNvSpPr txBox="1"/>
          <p:nvPr/>
        </p:nvSpPr>
        <p:spPr>
          <a:xfrm>
            <a:off x="4145814" y="3413960"/>
            <a:ext cx="2505586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Engagement with 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NES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huddles 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and with SFC National Schools Programmes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to develop 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school-based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activities in health 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and </a:t>
            </a:r>
            <a:r>
              <a:rPr lang="en-GB" sz="1200" b="0" i="0" dirty="0">
                <a:solidFill>
                  <a:srgbClr val="000000"/>
                </a:solidFill>
                <a:effectLst/>
                <a:latin typeface="Calibri"/>
                <a:cs typeface="Calibri"/>
              </a:rPr>
              <a:t>social care on a regional basis.</a:t>
            </a:r>
            <a:r>
              <a:rPr lang="en-GB" sz="1200" dirty="0">
                <a:solidFill>
                  <a:srgbClr val="000000"/>
                </a:solidFill>
                <a:latin typeface="Calibri"/>
                <a:cs typeface="Calibri"/>
              </a:rPr>
              <a:t> </a:t>
            </a:r>
            <a:endParaRPr lang="en-US" sz="1200" dirty="0">
              <a:cs typeface="Calibri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FD3530-5994-2B15-A58C-3DDCF8B3C162}"/>
              </a:ext>
            </a:extLst>
          </p:cNvPr>
          <p:cNvSpPr txBox="1"/>
          <p:nvPr/>
        </p:nvSpPr>
        <p:spPr>
          <a:xfrm>
            <a:off x="4119381" y="2557940"/>
            <a:ext cx="2483527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Collect evidence and engage with SGHSCD on application rates and widening access to medicine.</a:t>
            </a:r>
            <a:endParaRPr lang="en-GB" sz="1200" dirty="0">
              <a:latin typeface="Calibri"/>
              <a:cs typeface="Calibri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4972ABA-4B23-AC4C-EF4F-84AE195C9B11}"/>
              </a:ext>
            </a:extLst>
          </p:cNvPr>
          <p:cNvSpPr txBox="1"/>
          <p:nvPr/>
        </p:nvSpPr>
        <p:spPr>
          <a:xfrm>
            <a:off x="9823143" y="2543797"/>
            <a:ext cx="2049301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>
                <a:solidFill>
                  <a:srgbClr val="444444"/>
                </a:solidFill>
                <a:latin typeface="Calibri"/>
                <a:cs typeface="Calibri"/>
              </a:rPr>
              <a:t>Map existing</a:t>
            </a:r>
            <a:r>
              <a:rPr lang="en-GB" sz="1200" b="0" i="0">
                <a:solidFill>
                  <a:srgbClr val="444444"/>
                </a:solidFill>
                <a:effectLst/>
                <a:latin typeface="Calibri"/>
                <a:cs typeface="Calibri"/>
              </a:rPr>
              <a:t> sources of funding for health &amp; social care research.</a:t>
            </a:r>
            <a:endParaRPr lang="en-GB" sz="1200">
              <a:latin typeface="Calibri"/>
              <a:cs typeface="Calibri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1147E9D8-7385-9391-087A-A1902A16CB9C}"/>
              </a:ext>
            </a:extLst>
          </p:cNvPr>
          <p:cNvSpPr txBox="1"/>
          <p:nvPr/>
        </p:nvSpPr>
        <p:spPr>
          <a:xfrm>
            <a:off x="1657864" y="2531371"/>
            <a:ext cx="2021890" cy="1015663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Undertake 3 workshops involving all key stakeholders examining coherent provision and options for improvement in collaborative activities</a:t>
            </a:r>
            <a:endParaRPr lang="en-GB" sz="1200" dirty="0">
              <a:latin typeface="Calibri"/>
              <a:cs typeface="Calibri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FA2F656-F159-3957-2976-CBC937821EDD}"/>
              </a:ext>
            </a:extLst>
          </p:cNvPr>
          <p:cNvSpPr txBox="1"/>
          <p:nvPr/>
        </p:nvSpPr>
        <p:spPr>
          <a:xfrm>
            <a:off x="1609037" y="3685533"/>
            <a:ext cx="2119544" cy="646331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Workshops between NES/SFC staff on various themes </a:t>
            </a:r>
            <a:r>
              <a:rPr lang="en-GB" sz="1200" dirty="0">
                <a:solidFill>
                  <a:srgbClr val="444444"/>
                </a:solidFill>
                <a:latin typeface="Calibri"/>
                <a:cs typeface="Calibri"/>
              </a:rPr>
              <a:t>related to the </a:t>
            </a:r>
            <a:r>
              <a:rPr lang="en-GB" sz="1200" b="0" i="0" dirty="0">
                <a:solidFill>
                  <a:srgbClr val="444444"/>
                </a:solidFill>
                <a:effectLst/>
                <a:latin typeface="Calibri"/>
                <a:cs typeface="Calibri"/>
              </a:rPr>
              <a:t> joint work</a:t>
            </a:r>
            <a:endParaRPr lang="en-GB" sz="1200" dirty="0">
              <a:latin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B917806-CADE-EE1C-BDAB-192667E20396}"/>
              </a:ext>
            </a:extLst>
          </p:cNvPr>
          <p:cNvSpPr txBox="1"/>
          <p:nvPr/>
        </p:nvSpPr>
        <p:spPr>
          <a:xfrm>
            <a:off x="7250312" y="2476751"/>
            <a:ext cx="1442728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endParaRPr lang="en-GB" sz="1400" b="1">
              <a:cs typeface="Calibri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D04DED-DFF4-9DED-2827-D3AB66127421}"/>
              </a:ext>
            </a:extLst>
          </p:cNvPr>
          <p:cNvSpPr txBox="1"/>
          <p:nvPr/>
        </p:nvSpPr>
        <p:spPr>
          <a:xfrm>
            <a:off x="9827846" y="3436260"/>
            <a:ext cx="2039326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>
                <a:cs typeface="Calibri"/>
              </a:rPr>
              <a:t>Engage with CSO on the mapping of research in health and social care. </a:t>
            </a:r>
            <a:endParaRPr lang="en-GB" sz="1200"/>
          </a:p>
          <a:p>
            <a:pPr algn="l"/>
            <a:endParaRPr lang="en-GB" sz="1200">
              <a:cs typeface="Calibri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8D6F1C2-674C-8600-B89D-04E00CBA7A76}"/>
              </a:ext>
            </a:extLst>
          </p:cNvPr>
          <p:cNvSpPr txBox="1"/>
          <p:nvPr/>
        </p:nvSpPr>
        <p:spPr>
          <a:xfrm>
            <a:off x="1672980" y="5287595"/>
            <a:ext cx="1502019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sz="1200">
              <a:cs typeface="Calibri"/>
            </a:endParaRP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5588920C-4905-10A4-BD55-2587E44A5C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1704820"/>
              </p:ext>
            </p:extLst>
          </p:nvPr>
        </p:nvGraphicFramePr>
        <p:xfrm>
          <a:off x="1578822" y="4459652"/>
          <a:ext cx="2222500" cy="8500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2500">
                  <a:extLst>
                    <a:ext uri="{9D8B030D-6E8A-4147-A177-3AD203B41FA5}">
                      <a16:colId xmlns:a16="http://schemas.microsoft.com/office/drawing/2014/main" val="2643735802"/>
                    </a:ext>
                  </a:extLst>
                </a:gridCol>
              </a:tblGrid>
              <a:tr h="850073">
                <a:tc>
                  <a:txBody>
                    <a:bodyPr/>
                    <a:lstStyle/>
                    <a:p>
                      <a:r>
                        <a:rPr lang="en-GB" sz="1200" b="0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Develop a glossary of common terms related to health and social care education 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955713"/>
                  </a:ext>
                </a:extLst>
              </a:tr>
            </a:tbl>
          </a:graphicData>
        </a:graphic>
      </p:graphicFrame>
      <p:sp>
        <p:nvSpPr>
          <p:cNvPr id="16" name="TextBox 15">
            <a:extLst>
              <a:ext uri="{FF2B5EF4-FFF2-40B4-BE49-F238E27FC236}">
                <a16:creationId xmlns:a16="http://schemas.microsoft.com/office/drawing/2014/main" id="{2E76E7E3-7AF4-854E-2727-61F52DAAF766}"/>
              </a:ext>
            </a:extLst>
          </p:cNvPr>
          <p:cNvSpPr txBox="1"/>
          <p:nvPr/>
        </p:nvSpPr>
        <p:spPr>
          <a:xfrm>
            <a:off x="1556553" y="5272998"/>
            <a:ext cx="2355639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 dirty="0">
                <a:cs typeface="Calibri"/>
              </a:rPr>
              <a:t>Further sharing of HESA data to support workforce planning on a national and regional basis</a:t>
            </a:r>
            <a:endParaRPr lang="en-US" sz="1200" dirty="0">
              <a:cs typeface="Calibri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02C0778-56B0-22EB-38E3-C8B37B95E5DA}"/>
              </a:ext>
            </a:extLst>
          </p:cNvPr>
          <p:cNvSpPr txBox="1"/>
          <p:nvPr/>
        </p:nvSpPr>
        <p:spPr>
          <a:xfrm>
            <a:off x="7117808" y="5636648"/>
            <a:ext cx="2348575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200">
                <a:cs typeface="Calibri"/>
              </a:rPr>
              <a:t>Identify and advance actions arising from the Adult Social Care Skills Response Plan,  Scotland</a:t>
            </a:r>
          </a:p>
          <a:p>
            <a:pPr algn="l"/>
            <a:endParaRPr lang="en-GB">
              <a:cs typeface="Calibri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6822453-EBC3-AFAB-A257-5F5A58D746FF}"/>
              </a:ext>
            </a:extLst>
          </p:cNvPr>
          <p:cNvSpPr txBox="1"/>
          <p:nvPr/>
        </p:nvSpPr>
        <p:spPr>
          <a:xfrm>
            <a:off x="9881007" y="5431776"/>
            <a:ext cx="17923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Develop a project to understand ways of learning through digital platforms and artificial intelligence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3E59F2D-BE69-8810-C908-451E9EA3888E}"/>
              </a:ext>
            </a:extLst>
          </p:cNvPr>
          <p:cNvSpPr txBox="1"/>
          <p:nvPr/>
        </p:nvSpPr>
        <p:spPr>
          <a:xfrm>
            <a:off x="1578822" y="6007484"/>
            <a:ext cx="2179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Develop a communication and engagement strategy for the Joint work. </a:t>
            </a:r>
          </a:p>
        </p:txBody>
      </p:sp>
    </p:spTree>
    <p:extLst>
      <p:ext uri="{BB962C8B-B14F-4D97-AF65-F5344CB8AC3E}">
        <p14:creationId xmlns:p14="http://schemas.microsoft.com/office/powerpoint/2010/main" val="2020951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CD9BDEFC8FE2946A449BCA8C242615A" ma:contentTypeVersion="17" ma:contentTypeDescription="Create a new document." ma:contentTypeScope="" ma:versionID="8cb5bd952c3ab7d6cc8cdd7c4d6f5052">
  <xsd:schema xmlns:xsd="http://www.w3.org/2001/XMLSchema" xmlns:xs="http://www.w3.org/2001/XMLSchema" xmlns:p="http://schemas.microsoft.com/office/2006/metadata/properties" xmlns:ns2="d881637d-9d9e-4db9-b62c-7907f84449f0" xmlns:ns3="76699e94-5373-4908-8786-85f2fbc6030f" targetNamespace="http://schemas.microsoft.com/office/2006/metadata/properties" ma:root="true" ma:fieldsID="ac502c932383d1d73df758e5eebe10fb" ns2:_="" ns3:_="">
    <xsd:import namespace="d881637d-9d9e-4db9-b62c-7907f84449f0"/>
    <xsd:import namespace="76699e94-5373-4908-8786-85f2fbc6030f"/>
    <xsd:element name="properties">
      <xsd:complexType>
        <xsd:sequence>
          <xsd:element name="documentManagement">
            <xsd:complexType>
              <xsd:all>
                <xsd:element ref="ns2:MigratedLivelinkNodeID" minOccurs="0"/>
                <xsd:element ref="ns2:EmailFrom" minOccurs="0"/>
                <xsd:element ref="ns2:EmailTo" minOccurs="0"/>
                <xsd:element ref="ns2:EmailCC" minOccurs="0"/>
                <xsd:element ref="ns2:OfficialDate" minOccurs="0"/>
                <xsd:element ref="ns3:_dlc_DocId" minOccurs="0"/>
                <xsd:element ref="ns3:_dlc_DocIdUrl" minOccurs="0"/>
                <xsd:element ref="ns3:_dlc_DocIdPersistId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81637d-9d9e-4db9-b62c-7907f84449f0" elementFormDefault="qualified">
    <xsd:import namespace="http://schemas.microsoft.com/office/2006/documentManagement/types"/>
    <xsd:import namespace="http://schemas.microsoft.com/office/infopath/2007/PartnerControls"/>
    <xsd:element name="MigratedLivelinkNodeID" ma:index="8" nillable="true" ma:displayName="Migrated Livelink Node ID" ma:indexed="true" ma:internalName="MigratedLivelinkNodeID">
      <xsd:simpleType>
        <xsd:restriction base="dms:Text"/>
      </xsd:simpleType>
    </xsd:element>
    <xsd:element name="EmailFrom" ma:index="9" nillable="true" ma:displayName="Email From" ma:indexed="true" ma:internalName="EmailFrom">
      <xsd:simpleType>
        <xsd:restriction base="dms:Text"/>
      </xsd:simpleType>
    </xsd:element>
    <xsd:element name="EmailTo" ma:index="10" nillable="true" ma:displayName="Email To" ma:internalName="EmailTo">
      <xsd:simpleType>
        <xsd:restriction base="dms:Note">
          <xsd:maxLength value="255"/>
        </xsd:restriction>
      </xsd:simpleType>
    </xsd:element>
    <xsd:element name="EmailCC" ma:index="11" nillable="true" ma:displayName="Email CC" ma:internalName="EmailCC">
      <xsd:simpleType>
        <xsd:restriction base="dms:Note">
          <xsd:maxLength value="255"/>
        </xsd:restriction>
      </xsd:simpleType>
    </xsd:element>
    <xsd:element name="OfficialDate" ma:index="12" nillable="true" ma:displayName="Official Date" ma:format="DateOnly" ma:indexed="true" ma:internalName="OfficialDate">
      <xsd:simpleType>
        <xsd:restriction base="dms:DateTime"/>
      </xsd:simpleType>
    </xsd:element>
    <xsd:element name="MediaServiceMetadata" ma:index="1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6bc9a3c-d2e4-4c53-963c-d98699bcb19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699e94-5373-4908-8786-85f2fbc6030f" elementFormDefault="qualified">
    <xsd:import namespace="http://schemas.microsoft.com/office/2006/documentManagement/types"/>
    <xsd:import namespace="http://schemas.microsoft.com/office/infopath/2007/PartnerControls"/>
    <xsd:element name="_dlc_DocId" ma:index="13" nillable="true" ma:displayName="Document ID Value" ma:description="The value of the document ID assigned to this item." ma:indexed="true" ma:internalName="_dlc_DocId" ma:readOnly="true">
      <xsd:simpleType>
        <xsd:restriction base="dms:Text"/>
      </xsd:simpleType>
    </xsd:element>
    <xsd:element name="_dlc_DocIdUrl" ma:index="14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5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98a67cd-b560-4897-9042-4837873b530d}" ma:internalName="TaxCatchAll" ma:showField="CatchAllData" ma:web="76699e94-5373-4908-8786-85f2fbc603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igratedLivelinkNodeID xmlns="d881637d-9d9e-4db9-b62c-7907f84449f0" xsi:nil="true"/>
    <lcf76f155ced4ddcb4097134ff3c332f xmlns="d881637d-9d9e-4db9-b62c-7907f84449f0">
      <Terms xmlns="http://schemas.microsoft.com/office/infopath/2007/PartnerControls"/>
    </lcf76f155ced4ddcb4097134ff3c332f>
    <EmailTo xmlns="d881637d-9d9e-4db9-b62c-7907f84449f0" xsi:nil="true"/>
    <TaxCatchAll xmlns="76699e94-5373-4908-8786-85f2fbc6030f" xsi:nil="true"/>
    <EmailCC xmlns="d881637d-9d9e-4db9-b62c-7907f84449f0" xsi:nil="true"/>
    <OfficialDate xmlns="d881637d-9d9e-4db9-b62c-7907f84449f0" xsi:nil="true"/>
    <EmailFrom xmlns="d881637d-9d9e-4db9-b62c-7907f84449f0" xsi:nil="true"/>
    <_dlc_DocId xmlns="76699e94-5373-4908-8786-85f2fbc6030f">MYDOC-1614346657-4348</_dlc_DocId>
    <_dlc_DocIdUrl xmlns="76699e94-5373-4908-8786-85f2fbc6030f">
      <Url>https://sfcacuk.sharepoint.com/sites/MyDoc/_layouts/15/DocIdRedir.aspx?ID=MYDOC-1614346657-4348</Url>
      <Description>MYDOC-1614346657-4348</Description>
    </_dlc_DocIdUrl>
    <SharedWithUsers xmlns="76699e94-5373-4908-8786-85f2fbc6030f">
      <UserInfo>
        <DisplayName>Elizabeth Shevlin</DisplayName>
        <AccountId>5425</AccountId>
        <AccountType/>
      </UserInfo>
      <UserInfo>
        <DisplayName>Upulani Somisara</DisplayName>
        <AccountId>5115</AccountId>
        <AccountType/>
      </UserInfo>
    </SharedWithUsers>
  </documentManagement>
</p:properti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1C06282A-3D49-424A-85D8-3215E8B4D7F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2F858AB-6B4B-471F-B50F-7802D7E3908C}">
  <ds:schemaRefs>
    <ds:schemaRef ds:uri="76699e94-5373-4908-8786-85f2fbc6030f"/>
    <ds:schemaRef ds:uri="d881637d-9d9e-4db9-b62c-7907f84449f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0CCA54FA-7CF7-44A3-B8BE-2B41B548D64D}">
  <ds:schemaRefs>
    <ds:schemaRef ds:uri="76699e94-5373-4908-8786-85f2fbc6030f"/>
    <ds:schemaRef ds:uri="d881637d-9d9e-4db9-b62c-7907f84449f0"/>
    <ds:schemaRef ds:uri="http://schemas.microsoft.com/office/2006/metadata/properties"/>
    <ds:schemaRef ds:uri="http://schemas.microsoft.com/office/infopath/2007/PartnerControls"/>
  </ds:schemaRefs>
</ds:datastoreItem>
</file>

<file path=customXml/itemProps4.xml><?xml version="1.0" encoding="utf-8"?>
<ds:datastoreItem xmlns:ds="http://schemas.openxmlformats.org/officeDocument/2006/customXml" ds:itemID="{F02EC0EC-1A5B-42B4-A654-8E005F626708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320</Words>
  <Application>Microsoft Office PowerPoint</Application>
  <PresentationFormat>Widescreen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Roboto</vt:lpstr>
      <vt:lpstr>Office Theme</vt:lpstr>
      <vt:lpstr>PowerPoint Presentation</vt:lpstr>
    </vt:vector>
  </TitlesOfParts>
  <Company>SFC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Shevlin</dc:creator>
  <cp:lastModifiedBy>Helen Raftopoulos</cp:lastModifiedBy>
  <cp:revision>19</cp:revision>
  <dcterms:created xsi:type="dcterms:W3CDTF">2023-06-09T09:33:34Z</dcterms:created>
  <dcterms:modified xsi:type="dcterms:W3CDTF">2023-08-08T08:55:36Z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0x010100ECD9BDEFC8FE2946A449BCA8C242615A</vt:lpwstr>
  </property>
  <property fmtid="{D5CDD505-2E9C-101B-9397-08002B2CF9AE}" pid="3" name="_dlc_DocIdItemGuid">
    <vt:lpwstr>13cc1b36-b2ed-49a7-953c-cd1100b885bb</vt:lpwstr>
  </property>
  <property fmtid="{D5CDD505-2E9C-101B-9397-08002B2CF9AE}" pid="4" name="MediaServiceImageTags">
    <vt:lpwstr/>
  </property>
</Properties>
</file>